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89" r:id="rId2"/>
    <p:sldId id="279" r:id="rId3"/>
    <p:sldId id="280" r:id="rId4"/>
    <p:sldId id="259" r:id="rId5"/>
    <p:sldId id="260" r:id="rId6"/>
    <p:sldId id="284" r:id="rId7"/>
    <p:sldId id="281" r:id="rId8"/>
    <p:sldId id="264" r:id="rId9"/>
    <p:sldId id="287" r:id="rId10"/>
    <p:sldId id="286" r:id="rId11"/>
    <p:sldId id="285" r:id="rId12"/>
    <p:sldId id="288" r:id="rId13"/>
    <p:sldId id="277" r:id="rId14"/>
  </p:sldIdLst>
  <p:sldSz cx="12192000" cy="6858000"/>
  <p:notesSz cx="6797675" cy="9926638"/>
  <p:embeddedFontLst>
    <p:embeddedFont>
      <p:font typeface="Arial Black" panose="020B0A04020102020204" pitchFamily="34" charset="0"/>
      <p:bold r:id="rId17"/>
    </p:embeddedFont>
    <p:embeddedFont>
      <p:font typeface="Candara Light" panose="020E0502030303020204" pitchFamily="34" charset="0"/>
      <p:regular r:id="rId18"/>
      <p:italic r:id="rId19"/>
    </p:embeddedFont>
    <p:embeddedFont>
      <p:font typeface="Bahnschrift Condensed" panose="020B0502040204020203" pitchFamily="34" charset="0"/>
      <p:regular r:id="rId20"/>
      <p:bold r:id="rId21"/>
    </p:embeddedFont>
    <p:embeddedFont>
      <p:font typeface="Yu Gothic UI Semilight" panose="020B0400000000000000" pitchFamily="34" charset="-128"/>
      <p:regular r:id="rId22"/>
    </p:embeddedFont>
    <p:embeddedFont>
      <p:font typeface="Bahnschrift Light SemiCondensed" panose="020B0502040204020203" pitchFamily="34" charset="0"/>
      <p:regular r:id="rId23"/>
    </p:embeddedFont>
    <p:embeddedFont>
      <p:font typeface="Bahnschrift SemiBold Condensed" panose="020B0502040204020203" pitchFamily="34" charset="0"/>
      <p:bold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Bahnschrift Light" panose="020B0502040204020203" pitchFamily="34" charset="0"/>
      <p:regular r:id="rId31"/>
    </p:embeddedFont>
    <p:embeddedFont>
      <p:font typeface="Bahnschrift Light Condensed" panose="020B0502040204020203" pitchFamily="34" charset="0"/>
      <p:regular r:id="rId3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Хохряков Вячеслав Сергеевич" initials="ХВС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A57"/>
    <a:srgbClr val="ED7D31"/>
    <a:srgbClr val="F15A29"/>
    <a:srgbClr val="0041C4"/>
    <a:srgbClr val="002A7E"/>
    <a:srgbClr val="F8CBAD"/>
    <a:srgbClr val="E9EBF5"/>
    <a:srgbClr val="0037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8" autoAdjust="0"/>
    <p:restoredTop sz="94688" autoAdjust="0"/>
  </p:normalViewPr>
  <p:slideViewPr>
    <p:cSldViewPr snapToGrid="0">
      <p:cViewPr>
        <p:scale>
          <a:sx n="100" d="100"/>
          <a:sy n="100" d="100"/>
        </p:scale>
        <p:origin x="-954" y="-3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11" d="100"/>
          <a:sy n="111" d="100"/>
        </p:scale>
        <p:origin x="4200" y="12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192.168.21.1\Users\Desktop\akimovao\Desktop\&#1044;&#1083;&#1103;%20&#1075;&#1088;&#1072;&#1092;&#1080;&#1082;&#1086;&#1074;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chartUserShapes" Target="../drawings/drawing1.xml"/><Relationship Id="rId1" Type="http://schemas.openxmlformats.org/officeDocument/2006/relationships/oleObject" Target="file:///\\192.168.21.1\Users\Desktop\akimovao\Desktop\&#1044;&#1083;&#1103;%20&#1075;&#1088;&#1072;&#1092;&#1080;&#1082;&#1086;&#1074;.xlsx" TargetMode="External"/><Relationship Id="rId4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openxmlformats.org/officeDocument/2006/relationships/chartUserShapes" Target="../drawings/drawing2.xml"/><Relationship Id="rId1" Type="http://schemas.openxmlformats.org/officeDocument/2006/relationships/oleObject" Target="file:///\\192.168.21.1\Users\Desktop\akimovao\Desktop\&#1044;&#1083;&#1103;%20&#1075;&#1088;&#1072;&#1092;&#1080;&#1082;&#1086;&#1074;.xlsx" TargetMode="External"/><Relationship Id="rId4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C36-45F1-9898-7EA6E3DDEFE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C36-45F1-9898-7EA6E3DDEFEA}"/>
              </c:ext>
            </c:extLst>
          </c:dPt>
          <c:cat>
            <c:strRef>
              <c:f>Лист1!$D$14:$E$14</c:f>
              <c:strCache>
                <c:ptCount val="2"/>
                <c:pt idx="0">
                  <c:v>Импортные </c:v>
                </c:pt>
                <c:pt idx="1">
                  <c:v>Отечественные</c:v>
                </c:pt>
              </c:strCache>
            </c:strRef>
          </c:cat>
          <c:val>
            <c:numRef>
              <c:f>Лист1!$D$15:$E$15</c:f>
              <c:numCache>
                <c:formatCode>General</c:formatCode>
                <c:ptCount val="2"/>
                <c:pt idx="0">
                  <c:v>32</c:v>
                </c:pt>
                <c:pt idx="1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C36-45F1-9898-7EA6E3DDEF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F06-4A87-803C-E1CCD5C726F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F06-4A87-803C-E1CCD5C726FB}"/>
              </c:ext>
            </c:extLst>
          </c:dPt>
          <c:cat>
            <c:strRef>
              <c:f>Лист1!$D$17:$E$17</c:f>
              <c:strCache>
                <c:ptCount val="2"/>
                <c:pt idx="0">
                  <c:v>Импортные </c:v>
                </c:pt>
                <c:pt idx="1">
                  <c:v>Отечественные</c:v>
                </c:pt>
              </c:strCache>
            </c:strRef>
          </c:cat>
          <c:val>
            <c:numRef>
              <c:f>Лист1!$D$18:$E$18</c:f>
              <c:numCache>
                <c:formatCode>General</c:formatCode>
                <c:ptCount val="2"/>
                <c:pt idx="0">
                  <c:v>29</c:v>
                </c:pt>
                <c:pt idx="1">
                  <c:v>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F06-4A87-803C-E1CCD5C726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6F9-41DB-8AD4-D9A5AF1378F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6F9-41DB-8AD4-D9A5AF1378F6}"/>
              </c:ext>
            </c:extLst>
          </c:dPt>
          <c:cat>
            <c:strRef>
              <c:f>Лист1!$D$20:$E$20</c:f>
              <c:strCache>
                <c:ptCount val="2"/>
                <c:pt idx="0">
                  <c:v>Импортные </c:v>
                </c:pt>
                <c:pt idx="1">
                  <c:v>Отечественные</c:v>
                </c:pt>
              </c:strCache>
            </c:strRef>
          </c:cat>
          <c:val>
            <c:numRef>
              <c:f>Лист1!$D$21:$E$21</c:f>
              <c:numCache>
                <c:formatCode>General</c:formatCode>
                <c:ptCount val="2"/>
                <c:pt idx="0">
                  <c:v>20</c:v>
                </c:pt>
                <c:pt idx="1">
                  <c:v>136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6F9-41DB-8AD4-D9A5AF1378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0.40583</cdr:x>
      <cdr:y>0.37247</cdr:y>
    </cdr:from>
    <cdr:to>
      <cdr:x>0.56333</cdr:x>
      <cdr:y>0.58564</cdr:y>
    </cdr:to>
    <cdr:sp macro="" textlink="">
      <cdr:nvSpPr>
        <cdr:cNvPr id="2" name="TextBox 17">
          <a:extLst xmlns:a="http://schemas.openxmlformats.org/drawingml/2006/main">
            <a:ext uri="{FF2B5EF4-FFF2-40B4-BE49-F238E27FC236}">
              <a16:creationId xmlns:a16="http://schemas.microsoft.com/office/drawing/2014/main" xmlns="" id="{933994D2-D000-A90D-5F18-7475DDD994D3}"/>
            </a:ext>
          </a:extLst>
        </cdr:cNvPr>
        <cdr:cNvSpPr txBox="1"/>
      </cdr:nvSpPr>
      <cdr:spPr>
        <a:xfrm xmlns:a="http://schemas.openxmlformats.org/drawingml/2006/main">
          <a:off x="1359503" y="988358"/>
          <a:ext cx="527616" cy="56564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3200" dirty="0">
              <a:latin typeface="Bahnschrift Light SemiCondensed" panose="020B0502040204020203" pitchFamily="34" charset="0"/>
            </a:rPr>
            <a:t>74</a:t>
          </a:r>
          <a:r>
            <a:rPr lang="ru-RU" dirty="0"/>
            <a:t>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0.39654</cdr:x>
      <cdr:y>0.38207</cdr:y>
    </cdr:from>
    <cdr:to>
      <cdr:x>0.62866</cdr:x>
      <cdr:y>0.60192</cdr:y>
    </cdr:to>
    <cdr:sp macro="" textlink="">
      <cdr:nvSpPr>
        <cdr:cNvPr id="2" name="TextBox 17">
          <a:extLst xmlns:a="http://schemas.openxmlformats.org/drawingml/2006/main">
            <a:ext uri="{FF2B5EF4-FFF2-40B4-BE49-F238E27FC236}">
              <a16:creationId xmlns:a16="http://schemas.microsoft.com/office/drawing/2014/main" xmlns="" id="{5A5C5A6D-C7E9-400E-98A3-57AEC8E8D53F}"/>
            </a:ext>
          </a:extLst>
        </cdr:cNvPr>
        <cdr:cNvSpPr txBox="1"/>
      </cdr:nvSpPr>
      <cdr:spPr>
        <a:xfrm xmlns:a="http://schemas.openxmlformats.org/drawingml/2006/main">
          <a:off x="1340025" y="1016269"/>
          <a:ext cx="784411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3200" kern="1200" dirty="0">
              <a:solidFill>
                <a:schemeClr val="tx1"/>
              </a:solidFill>
              <a:latin typeface="Bahnschrift Light SemiCondensed" panose="020B0502040204020203" pitchFamily="34" charset="0"/>
            </a:rPr>
            <a:t>87</a:t>
          </a:r>
          <a:r>
            <a:rPr lang="ru-RU" sz="1800" dirty="0"/>
            <a:t>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BCC06A56-317F-6946-4186-11FC08553C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B6D923B5-B2A7-999C-509E-B4A6239F1C1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77EB98-38DB-4C77-AB6E-128A72512F3C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BA52DA6-A35B-E026-6F09-1C471991A96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6000F02-2B0F-A992-552C-25671EF1EE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B08ED9-BBE1-4551-82F3-95E7CAFF5F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490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7B2ACA-D222-4079-A57B-E13C0B8E3DE1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442A2-702A-47B6-AF99-14AC8DEAE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700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442A2-702A-47B6-AF99-14AC8DEAE9B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19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>
            <a:extLst>
              <a:ext uri="{FF2B5EF4-FFF2-40B4-BE49-F238E27FC236}">
                <a16:creationId xmlns:a16="http://schemas.microsoft.com/office/drawing/2014/main" xmlns="" id="{233DAA43-7C06-FF26-FC56-16C64C6681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>
            <a:extLst>
              <a:ext uri="{FF2B5EF4-FFF2-40B4-BE49-F238E27FC236}">
                <a16:creationId xmlns:a16="http://schemas.microsoft.com/office/drawing/2014/main" xmlns="" id="{8EE7EF6E-6325-639F-5C76-F67E1D8F4F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6148" name="Номер слайда 3">
            <a:extLst>
              <a:ext uri="{FF2B5EF4-FFF2-40B4-BE49-F238E27FC236}">
                <a16:creationId xmlns:a16="http://schemas.microsoft.com/office/drawing/2014/main" xmlns="" id="{42CB9656-A402-3B15-49D9-979B1AFB30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473CB5-C297-4A12-8B6D-B3EFE1BB77A8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>
            <a:extLst>
              <a:ext uri="{FF2B5EF4-FFF2-40B4-BE49-F238E27FC236}">
                <a16:creationId xmlns:a16="http://schemas.microsoft.com/office/drawing/2014/main" xmlns="" id="{BEC014B8-6B7E-8C05-8C50-F8C96D84D6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>
            <a:extLst>
              <a:ext uri="{FF2B5EF4-FFF2-40B4-BE49-F238E27FC236}">
                <a16:creationId xmlns:a16="http://schemas.microsoft.com/office/drawing/2014/main" xmlns="" id="{6E18B008-318B-FC45-6912-A5ABAD3B59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4340" name="Номер слайда 3">
            <a:extLst>
              <a:ext uri="{FF2B5EF4-FFF2-40B4-BE49-F238E27FC236}">
                <a16:creationId xmlns:a16="http://schemas.microsoft.com/office/drawing/2014/main" xmlns="" id="{714E54AE-9108-1EA4-5C5B-BDBB89A70C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904407-CB60-44D1-BFEB-8B7B6BA0B9B3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>
            <a:extLst>
              <a:ext uri="{FF2B5EF4-FFF2-40B4-BE49-F238E27FC236}">
                <a16:creationId xmlns:a16="http://schemas.microsoft.com/office/drawing/2014/main" xmlns="" id="{2349F131-C1AE-BEAE-9477-56AA9889BD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Заметки 2">
            <a:extLst>
              <a:ext uri="{FF2B5EF4-FFF2-40B4-BE49-F238E27FC236}">
                <a16:creationId xmlns:a16="http://schemas.microsoft.com/office/drawing/2014/main" xmlns="" id="{F785F09B-E0E0-251A-57E0-6043F2A3CA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0244" name="Номер слайда 3">
            <a:extLst>
              <a:ext uri="{FF2B5EF4-FFF2-40B4-BE49-F238E27FC236}">
                <a16:creationId xmlns:a16="http://schemas.microsoft.com/office/drawing/2014/main" xmlns="" id="{7E81D1C0-E044-CC28-2F03-AE1393F5C1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7B261C-ED56-45CF-BBAD-1D70825322E6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442A2-702A-47B6-AF99-14AC8DEAE9B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332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C49178-CB9D-4753-A2C0-B4C0B2EA9E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DFB075A-E197-48F2-AF78-E2BF67D1C1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43D184B-8516-4F9D-B3B3-FE569471D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7455-6576-4D38-AE13-BC87EF50367C}" type="datetime1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53575D5-9C50-43B8-AA35-8449FD103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1E52805-CA97-4643-AE0A-4A05FFF86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4FABC-48F6-439E-B351-40CC5EFD5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861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4CA10F-2881-4181-8FD2-851973CE0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1337E11-E510-4C84-A8A0-70458A599A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6B8DA6A-9062-4C4D-9DB3-3C532F8A5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EDE21-EAB3-4F83-A2B5-0FD7F602ED78}" type="datetime1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4A6872B-743C-4E85-B318-B089D8450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FA41387-0558-4E61-8D07-B6DDD0E29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4FABC-48F6-439E-B351-40CC5EFD5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248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C64C53AA-258A-44A6-8F02-4354E4A9F0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FE9754C-7A44-4513-91B5-5E7763A18E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E88F76F-A4BE-4CDF-AFF3-B584729AF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49849-0ABF-48FE-BA18-62B31FABB0FC}" type="datetime1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ECAC9B6-D264-46B3-935B-3B0A10076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E0BD90B-2D6D-478E-A7A9-469BD532D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4FABC-48F6-439E-B351-40CC5EFD5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958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B97CC5-27EC-487B-8C40-44626054C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D4C58CD-BD14-48F4-8E48-489D74E5D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7A70BB2-73EE-4E81-9372-7B96EE6D4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8E753-18A4-4FDB-B715-5CCE4157C43E}" type="datetime1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104FBE7-C3EC-44DC-B1FD-097B3AF9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E014E10-18C1-4D7A-9B9F-4E0E77EE1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4FABC-48F6-439E-B351-40CC5EFD5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131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3C4C09-77DC-46BE-8951-E87414D08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3C01169-72CA-42FB-9575-2DB77F482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793231F-DF8F-4A17-B539-BA1EA229F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A7FB7-FF9F-4DC3-BA02-5EC3500DEFDB}" type="datetime1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849438D-438B-43A8-AE3E-C7EDCAA10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BEBECE2-C2F2-477E-8FDA-64D55BCCC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4FABC-48F6-439E-B351-40CC5EFD5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67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98C6EF-F8B5-4847-8EA8-8BEC89A5E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DE6AB95-D6AE-4A34-8398-9F1F7A61C3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8250203-3F62-4FF9-9E42-C59086264E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F00D14E-47E5-4AA1-A814-232CEC16D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351DA-EB3A-4727-8508-17845E5A6F48}" type="datetime1">
              <a:rPr lang="ru-RU" smtClean="0"/>
              <a:t>08.11.2024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FF2775C-A27B-4B73-A25C-572539C7B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78FE45C-3686-445A-8438-165040446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4FABC-48F6-439E-B351-40CC5EFD5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744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EBC2225-A5F7-41C1-B469-ED70AB8E4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1704F4F-2AD0-486D-80B2-79886C09E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E85820A-C2CE-42CD-B79B-1D1FAB77B0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ECD67E3-4C8E-4A87-B120-4205B98951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F9665A9-4B41-41FC-933B-B86A8619A0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18DEB4F2-244A-43C2-910A-6C0336BCD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DCFB7-8C8B-46C4-A314-C8089AFD5E9A}" type="datetime1">
              <a:rPr lang="ru-RU" smtClean="0"/>
              <a:t>08.11.2024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CDD34EC0-EBBA-431D-A6BD-A233B3804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9BB92EB0-B829-4905-B5D6-02392EA66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4FABC-48F6-439E-B351-40CC5EFD5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158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098624-51DB-4CC3-B04E-F7ACC1678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2BE9871-225A-4ACD-A698-F2098CB79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3371C-4395-419F-ACB4-27308941B2C4}" type="datetime1">
              <a:rPr lang="ru-RU" smtClean="0"/>
              <a:t>08.11.2024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40D0438-2034-44BC-A77C-F5476226F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E47B52F-C6F6-4C88-AC45-1447DFE43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4FABC-48F6-439E-B351-40CC5EFD5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878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06623CC-AF11-4CC3-A875-67D51D4C7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87043-3A10-468E-8E0B-4F42900DD8E5}" type="datetime1">
              <a:rPr lang="ru-RU" smtClean="0"/>
              <a:t>08.11.2024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0B60C394-4DCF-4BEF-BE8C-B40C85A9A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90CD3DA-79B3-4736-9435-A724878A1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4FABC-48F6-439E-B351-40CC5EFD5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693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154D75-C31C-4A1E-88E9-E13323B7B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2DA0D00-2BDE-481A-A2EF-24D6ED7AC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758C855-55E8-490D-8F3C-2FD6CF2B09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12DD403-BC2E-4877-853A-0A0A960FD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4BB35-ABBA-452B-BD5C-CDCBEA6D1D1B}" type="datetime1">
              <a:rPr lang="ru-RU" smtClean="0"/>
              <a:t>08.11.2024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71DBC92-705A-42CF-8856-7D18A3DBC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1F9F5EB-6D27-4155-B73A-F84C2E9DA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4FABC-48F6-439E-B351-40CC5EFD5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011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4C1417-F256-4389-9C90-3CD94069E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980BF8D-FE7B-4851-94FF-CB5FDADBE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D1BFF2B-DA73-4E5A-8F9F-4BB24A16D8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39066FA-178C-4317-975F-07C16AA0C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FF67C-CED5-400F-9F93-151E6B70393A}" type="datetime1">
              <a:rPr lang="ru-RU" smtClean="0"/>
              <a:t>08.11.2024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447C296-A26B-4206-BEDA-85EE834CC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5658CFD-1693-4371-B769-CF58C5E02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4FABC-48F6-439E-B351-40CC5EFD5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009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878C07-CFF9-4CC1-9804-072AD2ECB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5CCC95D-6A4B-4B3A-9CF6-6C636B11E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8227B8B-6C00-44F0-BF90-416D0BAEDD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80EF4-0971-4358-B24E-4C9037EBDAE0}" type="datetime1">
              <a:rPr lang="ru-RU" smtClean="0"/>
              <a:t>08.11.2024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5896896-C40B-4892-A7D9-25A7B35724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29A3C74-B915-4036-97A0-866DAF5EB8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4FABC-48F6-439E-B351-40CC5EFD56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742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5.wdp"/><Relationship Id="rId3" Type="http://schemas.openxmlformats.org/officeDocument/2006/relationships/chart" Target="../charts/chart2.xml"/><Relationship Id="rId7" Type="http://schemas.microsoft.com/office/2007/relationships/hdphoto" Target="../media/hdphoto3.wdp"/><Relationship Id="rId12" Type="http://schemas.openxmlformats.org/officeDocument/2006/relationships/image" Target="../media/image33.png"/><Relationship Id="rId17" Type="http://schemas.microsoft.com/office/2007/relationships/hdphoto" Target="../media/hdphoto6.wdp"/><Relationship Id="rId2" Type="http://schemas.openxmlformats.org/officeDocument/2006/relationships/chart" Target="../charts/chart1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7.pn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chart" Target="../charts/chart3.xml"/><Relationship Id="rId9" Type="http://schemas.microsoft.com/office/2007/relationships/hdphoto" Target="../media/hdphoto4.wdp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jpeg"/><Relationship Id="rId7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3.bin"/><Relationship Id="rId4" Type="http://schemas.openxmlformats.org/officeDocument/2006/relationships/image" Target="../media/image2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Изображение выглядит как небо, на открытом воздухе, строительство, облако">
            <a:extLst>
              <a:ext uri="{FF2B5EF4-FFF2-40B4-BE49-F238E27FC236}">
                <a16:creationId xmlns:a16="http://schemas.microsoft.com/office/drawing/2014/main" xmlns="" id="{EC6C42FC-7BA7-934C-BA48-FA475E28A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AD3114F-33B4-46B3-816B-51120DC18D1B}"/>
              </a:ext>
            </a:extLst>
          </p:cNvPr>
          <p:cNvSpPr/>
          <p:nvPr/>
        </p:nvSpPr>
        <p:spPr>
          <a:xfrm>
            <a:off x="5269653" y="5385167"/>
            <a:ext cx="6822095" cy="1361932"/>
          </a:xfrm>
          <a:prstGeom prst="rect">
            <a:avLst/>
          </a:prstGeom>
          <a:solidFill>
            <a:srgbClr val="002A57">
              <a:alpha val="90980"/>
            </a:srgb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xmlns="" id="{8A315B63-A3E2-41EC-840D-3ACA4112F0A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269653" y="5385167"/>
            <a:ext cx="682209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4400" spc="3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ГРАЧЁВ ВАДИМ ВАЛЕНТИНОВИЧ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2B1ACB-6AA1-4C9D-899B-111638BAF4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60820" y="110901"/>
            <a:ext cx="5527886" cy="1664559"/>
          </a:xfr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2700"/>
          </a:effectLst>
        </p:spPr>
        <p:txBody>
          <a:bodyPr anchor="ctr">
            <a:noAutofit/>
          </a:bodyPr>
          <a:lstStyle/>
          <a:p>
            <a:pPr algn="just"/>
            <a:r>
              <a:rPr lang="ru-RU" sz="2800" spc="100" dirty="0">
                <a:ln>
                  <a:solidFill>
                    <a:schemeClr val="bg1"/>
                  </a:solidFill>
                </a:ln>
                <a:solidFill>
                  <a:srgbClr val="F15A29"/>
                </a:solidFill>
                <a:latin typeface="Bahnschrift SemiBold Condensed" panose="020B0502040204020203" pitchFamily="34" charset="0"/>
                <a:ea typeface="Cascadia Mono Light" panose="020B0609020000020004" pitchFamily="49" charset="0"/>
                <a:cs typeface="Cascadia Mono Light" panose="020B0609020000020004" pitchFamily="49" charset="0"/>
              </a:rPr>
              <a:t>Опыт внедрения передовых технологий при проектировании, строительстве и эксплуатации объектов теплоснабжения ООО «ТЕПЛОЭНЕРГО», импортозамещение</a:t>
            </a:r>
          </a:p>
        </p:txBody>
      </p:sp>
      <p:sp>
        <p:nvSpPr>
          <p:cNvPr id="3" name="Подзаголовок 6">
            <a:extLst>
              <a:ext uri="{FF2B5EF4-FFF2-40B4-BE49-F238E27FC236}">
                <a16:creationId xmlns:a16="http://schemas.microsoft.com/office/drawing/2014/main" xmlns="" id="{8D22BC28-28DD-0EFF-4D98-3739F1EE92B4}"/>
              </a:ext>
            </a:extLst>
          </p:cNvPr>
          <p:cNvSpPr txBox="1">
            <a:spLocks/>
          </p:cNvSpPr>
          <p:nvPr/>
        </p:nvSpPr>
        <p:spPr>
          <a:xfrm>
            <a:off x="5479627" y="6121533"/>
            <a:ext cx="6612121" cy="5909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800" spc="1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andara Light" panose="020E0502030303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Заместитель генерального директора – главный инженер ООО «ТЕПЛОЭНЕРГО»</a:t>
            </a:r>
            <a:endParaRPr lang="ru-RU" spc="1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andara Light" panose="020E0502030303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61ABBDB-7125-8346-8361-FA03BB7C5D2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rgbClr val="E7E6E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8553"/>
                    </a14:imgEffect>
                    <a14:imgEffect>
                      <a14:saturation sat="202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215" y="282025"/>
            <a:ext cx="2576692" cy="92193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63188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057F84D-AB1F-EC95-9886-3F50B57C7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96010FF-890E-B4F9-B489-50DAF6492CA2}"/>
              </a:ext>
            </a:extLst>
          </p:cNvPr>
          <p:cNvSpPr txBox="1"/>
          <p:nvPr/>
        </p:nvSpPr>
        <p:spPr>
          <a:xfrm>
            <a:off x="10152207" y="5341222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libri Light (Заголовки) текст)"/>
              </a:rPr>
              <a:t>12%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9418BBB-767D-E803-C0E0-BCF51395E012}"/>
              </a:ext>
            </a:extLst>
          </p:cNvPr>
          <p:cNvSpPr txBox="1"/>
          <p:nvPr/>
        </p:nvSpPr>
        <p:spPr>
          <a:xfrm>
            <a:off x="9569996" y="4710961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libri Light (Заголовки) текст)"/>
              </a:rPr>
              <a:t>88%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B3E06AF-2D74-1359-2E69-146499B138EE}"/>
              </a:ext>
            </a:extLst>
          </p:cNvPr>
          <p:cNvSpPr txBox="1"/>
          <p:nvPr/>
        </p:nvSpPr>
        <p:spPr>
          <a:xfrm>
            <a:off x="9569996" y="1721818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libri Light (Заголовки) текст)"/>
              </a:rPr>
              <a:t>91%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E829EFE-39B1-D0A3-FC9A-B7AF47F398C7}"/>
              </a:ext>
            </a:extLst>
          </p:cNvPr>
          <p:cNvSpPr txBox="1"/>
          <p:nvPr/>
        </p:nvSpPr>
        <p:spPr>
          <a:xfrm>
            <a:off x="10443312" y="2405584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libri Light (Заголовки) текст)"/>
              </a:rPr>
              <a:t>9%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87AC10B-1E64-CE6E-869B-AECA3BBED113}"/>
              </a:ext>
            </a:extLst>
          </p:cNvPr>
          <p:cNvSpPr txBox="1"/>
          <p:nvPr/>
        </p:nvSpPr>
        <p:spPr>
          <a:xfrm>
            <a:off x="0" y="597080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Bahnschrift SemiBold Condensed" panose="020B0502040204020203" pitchFamily="34" charset="0"/>
              </a:rPr>
              <a:t>Система контроля и корректировки содержания оксида углерода в отходящих газах «</a:t>
            </a:r>
            <a:r>
              <a:rPr lang="ru-RU" sz="2800" dirty="0" err="1">
                <a:latin typeface="Bahnschrift SemiBold Condensed" panose="020B0502040204020203" pitchFamily="34" charset="0"/>
              </a:rPr>
              <a:t>Ламтэк</a:t>
            </a:r>
            <a:r>
              <a:rPr lang="ru-RU" sz="2800" dirty="0">
                <a:latin typeface="Bahnschrift SemiBold Condensed" panose="020B0502040204020203" pitchFamily="34" charset="0"/>
              </a:rPr>
              <a:t>»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8EA509F-3C9A-44F8-FC20-76B98C270BC8}"/>
              </a:ext>
            </a:extLst>
          </p:cNvPr>
          <p:cNvSpPr txBox="1"/>
          <p:nvPr/>
        </p:nvSpPr>
        <p:spPr>
          <a:xfrm>
            <a:off x="390313" y="1170884"/>
            <a:ext cx="65743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Bahnschrift Light SemiCondensed" panose="020B0502040204020203" pitchFamily="34" charset="0"/>
              </a:rPr>
              <a:t>Положительный эффект:</a:t>
            </a:r>
          </a:p>
          <a:p>
            <a:r>
              <a:rPr lang="ru-RU" sz="2000" dirty="0">
                <a:latin typeface="Bahnschrift Light SemiCondensed" panose="020B0502040204020203" pitchFamily="34" charset="0"/>
              </a:rPr>
              <a:t> - расход электроэнергии на выработку 1 Гкал⬇️до 12%</a:t>
            </a:r>
          </a:p>
          <a:p>
            <a:r>
              <a:rPr lang="ru-RU" sz="2000" dirty="0">
                <a:latin typeface="Bahnschrift Light SemiCondensed" panose="020B0502040204020203" pitchFamily="34" charset="0"/>
              </a:rPr>
              <a:t> - окупаемость – не более 4 месяцев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903F281-AEEA-99E3-F0B9-B7CC3347FB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237131"/>
            <a:ext cx="6199943" cy="41370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5A872A6-E6C0-84ED-2374-51E65E2319B5}"/>
              </a:ext>
            </a:extLst>
          </p:cNvPr>
          <p:cNvSpPr txBox="1"/>
          <p:nvPr/>
        </p:nvSpPr>
        <p:spPr>
          <a:xfrm>
            <a:off x="6629320" y="2788065"/>
            <a:ext cx="5466478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300" dirty="0">
                <a:latin typeface="Bahnschrift SemiBold Condensed" panose="020B0502040204020203" pitchFamily="34" charset="0"/>
              </a:rPr>
              <a:t>Принципиальная схема реализованного мероприятия:</a:t>
            </a:r>
          </a:p>
          <a:p>
            <a:pPr marL="342900" indent="-342900">
              <a:buAutoNum type="arabicPeriod"/>
            </a:pPr>
            <a:r>
              <a:rPr lang="ru-RU" dirty="0">
                <a:latin typeface="Bahnschrift Light SemiCondensed" panose="020B0502040204020203" pitchFamily="34" charset="0"/>
              </a:rPr>
              <a:t>Топливная линия</a:t>
            </a:r>
          </a:p>
          <a:p>
            <a:pPr marL="342900" indent="-342900">
              <a:buAutoNum type="arabicPeriod"/>
            </a:pPr>
            <a:r>
              <a:rPr lang="ru-RU" dirty="0">
                <a:latin typeface="Bahnschrift Light SemiCondensed" panose="020B0502040204020203" pitchFamily="34" charset="0"/>
              </a:rPr>
              <a:t>Горелочное устройство </a:t>
            </a:r>
          </a:p>
          <a:p>
            <a:pPr marL="342900" indent="-342900">
              <a:buAutoNum type="arabicPeriod"/>
            </a:pPr>
            <a:r>
              <a:rPr lang="ru-RU" dirty="0">
                <a:latin typeface="Bahnschrift Light SemiCondensed" panose="020B0502040204020203" pitchFamily="34" charset="0"/>
              </a:rPr>
              <a:t>Котёл</a:t>
            </a:r>
          </a:p>
          <a:p>
            <a:pPr marL="342900" indent="-342900">
              <a:buAutoNum type="arabicPeriod"/>
            </a:pPr>
            <a:r>
              <a:rPr lang="ru-RU" dirty="0">
                <a:latin typeface="Bahnschrift Light SemiCondensed" panose="020B0502040204020203" pitchFamily="34" charset="0"/>
              </a:rPr>
              <a:t>Дутьевой вентилятор</a:t>
            </a:r>
          </a:p>
          <a:p>
            <a:pPr marL="342900" indent="-342900">
              <a:buAutoNum type="arabicPeriod"/>
            </a:pPr>
            <a:r>
              <a:rPr lang="ru-RU" dirty="0">
                <a:latin typeface="Bahnschrift Light SemiCondensed" panose="020B0502040204020203" pitchFamily="34" charset="0"/>
              </a:rPr>
              <a:t>Электродвигатель дутьевого вентилятора</a:t>
            </a:r>
          </a:p>
          <a:p>
            <a:pPr marL="342900" indent="-342900">
              <a:buAutoNum type="arabicPeriod"/>
            </a:pPr>
            <a:r>
              <a:rPr lang="ru-RU" dirty="0">
                <a:latin typeface="Bahnschrift Light SemiCondensed" panose="020B0502040204020203" pitchFamily="34" charset="0"/>
              </a:rPr>
              <a:t>Преобразователь частоты</a:t>
            </a:r>
          </a:p>
          <a:p>
            <a:pPr marL="342900" indent="-342900">
              <a:buAutoNum type="arabicPeriod"/>
            </a:pPr>
            <a:r>
              <a:rPr lang="ru-RU" dirty="0">
                <a:latin typeface="Bahnschrift Light SemiCondensed" panose="020B0502040204020203" pitchFamily="34" charset="0"/>
              </a:rPr>
              <a:t>Горелочная автоматика</a:t>
            </a:r>
          </a:p>
          <a:p>
            <a:pPr marL="342900" indent="-342900">
              <a:buAutoNum type="arabicPeriod"/>
            </a:pPr>
            <a:r>
              <a:rPr lang="ru-RU" dirty="0">
                <a:latin typeface="Bahnschrift Light SemiCondensed" panose="020B0502040204020203" pitchFamily="34" charset="0"/>
              </a:rPr>
              <a:t>Датчик содержания СО в отходящих газах</a:t>
            </a:r>
          </a:p>
          <a:p>
            <a:pPr marL="342900" indent="-342900">
              <a:buAutoNum type="arabicPeriod"/>
            </a:pPr>
            <a:r>
              <a:rPr lang="ru-RU" dirty="0">
                <a:latin typeface="Bahnschrift Light SemiCondensed" panose="020B0502040204020203" pitchFamily="34" charset="0"/>
              </a:rPr>
              <a:t>Газоход.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AD5495E8-7628-CA51-60DE-5066259AADBA}"/>
              </a:ext>
            </a:extLst>
          </p:cNvPr>
          <p:cNvCxnSpPr>
            <a:cxnSpLocks/>
          </p:cNvCxnSpPr>
          <p:nvPr/>
        </p:nvCxnSpPr>
        <p:spPr>
          <a:xfrm>
            <a:off x="1505881" y="6652022"/>
            <a:ext cx="10053659" cy="0"/>
          </a:xfrm>
          <a:prstGeom prst="line">
            <a:avLst/>
          </a:prstGeom>
          <a:ln>
            <a:solidFill>
              <a:srgbClr val="002A7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Номер слайда 10">
            <a:extLst>
              <a:ext uri="{FF2B5EF4-FFF2-40B4-BE49-F238E27FC236}">
                <a16:creationId xmlns:a16="http://schemas.microsoft.com/office/drawing/2014/main" xmlns="" id="{D4C096E2-F75E-0C8B-274D-7EA94EE60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875" y="6446044"/>
            <a:ext cx="492125" cy="411956"/>
          </a:xfrm>
        </p:spPr>
        <p:txBody>
          <a:bodyPr/>
          <a:lstStyle/>
          <a:p>
            <a:pPr algn="ctr">
              <a:spcBef>
                <a:spcPct val="0"/>
              </a:spcBef>
            </a:pPr>
            <a:fld id="{6464FABC-48F6-439E-B351-40CC5EFD56CB}" type="slidenum">
              <a:rPr lang="ru-RU" sz="2800">
                <a:solidFill>
                  <a:srgbClr val="002A7E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pPr algn="ctr">
                <a:spcBef>
                  <a:spcPct val="0"/>
                </a:spcBef>
              </a:pPr>
              <a:t>10</a:t>
            </a:fld>
            <a:endParaRPr lang="ru-RU" sz="2800" dirty="0">
              <a:solidFill>
                <a:srgbClr val="002A7E"/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4">
            <a:extLst>
              <a:ext uri="{FF2B5EF4-FFF2-40B4-BE49-F238E27FC236}">
                <a16:creationId xmlns:a16="http://schemas.microsoft.com/office/drawing/2014/main" xmlns="" id="{0486FC0F-9FDD-386C-5FE3-566AF0DA1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536" y="6374172"/>
            <a:ext cx="1191846" cy="4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Заголовок 1">
            <a:extLst>
              <a:ext uri="{FF2B5EF4-FFF2-40B4-BE49-F238E27FC236}">
                <a16:creationId xmlns:a16="http://schemas.microsoft.com/office/drawing/2014/main" xmlns="" id="{1D7E7A5A-2846-EBC2-86E3-75989EDAB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1040" y="9690"/>
            <a:ext cx="3774758" cy="346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2200" dirty="0">
                <a:solidFill>
                  <a:schemeClr val="accent2"/>
                </a:solidFill>
                <a:latin typeface="Bahnschrift SemiBold Condensed" panose="020B0502040204020203" pitchFamily="34" charset="0"/>
                <a:ea typeface="+mj-ea"/>
                <a:cs typeface="Calibri Light" panose="020F0302020204030204" pitchFamily="34" charset="0"/>
              </a:rPr>
              <a:t>Эффективная эксплуатация объектов 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xmlns="" id="{D326DAA3-0317-7CB9-FEA0-233F81B9B7C9}"/>
              </a:ext>
            </a:extLst>
          </p:cNvPr>
          <p:cNvCxnSpPr>
            <a:cxnSpLocks/>
          </p:cNvCxnSpPr>
          <p:nvPr/>
        </p:nvCxnSpPr>
        <p:spPr>
          <a:xfrm>
            <a:off x="342900" y="190500"/>
            <a:ext cx="7871460" cy="0"/>
          </a:xfrm>
          <a:prstGeom prst="line">
            <a:avLst/>
          </a:prstGeom>
          <a:ln w="1587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681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1C63548-804C-EE8F-B378-A31455F3C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C8C89A64-51E5-0990-059A-2469F02588EB}"/>
              </a:ext>
            </a:extLst>
          </p:cNvPr>
          <p:cNvCxnSpPr>
            <a:cxnSpLocks/>
          </p:cNvCxnSpPr>
          <p:nvPr/>
        </p:nvCxnSpPr>
        <p:spPr>
          <a:xfrm>
            <a:off x="213360" y="206387"/>
            <a:ext cx="9547860" cy="0"/>
          </a:xfrm>
          <a:prstGeom prst="line">
            <a:avLst/>
          </a:prstGeom>
          <a:ln w="1587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2AAADED-7A5F-E750-9F06-3C241F836AAF}"/>
              </a:ext>
            </a:extLst>
          </p:cNvPr>
          <p:cNvSpPr txBox="1"/>
          <p:nvPr/>
        </p:nvSpPr>
        <p:spPr>
          <a:xfrm>
            <a:off x="10152207" y="5341222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libri Light (Заголовки) текст)"/>
              </a:rPr>
              <a:t>12%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F0E1870-4782-9FB1-EE5C-FFBA20E22DA3}"/>
              </a:ext>
            </a:extLst>
          </p:cNvPr>
          <p:cNvSpPr txBox="1"/>
          <p:nvPr/>
        </p:nvSpPr>
        <p:spPr>
          <a:xfrm>
            <a:off x="9569996" y="4710961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libri Light (Заголовки) текст)"/>
              </a:rPr>
              <a:t>88%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FA61D58-E01C-60E6-8E5C-A67916544524}"/>
              </a:ext>
            </a:extLst>
          </p:cNvPr>
          <p:cNvSpPr txBox="1"/>
          <p:nvPr/>
        </p:nvSpPr>
        <p:spPr>
          <a:xfrm>
            <a:off x="9569996" y="1539417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libri Light (Заголовки) текст)"/>
              </a:rPr>
              <a:t>91%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6C5E762-1480-1920-0231-304C4057BF9F}"/>
              </a:ext>
            </a:extLst>
          </p:cNvPr>
          <p:cNvSpPr txBox="1"/>
          <p:nvPr/>
        </p:nvSpPr>
        <p:spPr>
          <a:xfrm>
            <a:off x="10443312" y="2223183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libri Light (Заголовки) текст)"/>
              </a:rPr>
              <a:t>9%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0454DE8C-692B-166A-0A3B-EBECE0BA7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7409" y="8904"/>
            <a:ext cx="2039100" cy="398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2200" dirty="0">
                <a:solidFill>
                  <a:schemeClr val="accent2"/>
                </a:solidFill>
                <a:latin typeface="Bahnschrift SemiBold Condensed" panose="020B0502040204020203" pitchFamily="34" charset="0"/>
                <a:ea typeface="+mj-ea"/>
                <a:cs typeface="Calibri Light" panose="020F0302020204030204" pitchFamily="34" charset="0"/>
              </a:rPr>
              <a:t>Импортозамещение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8FE9CB7-52BF-0FC5-26DD-388239694155}"/>
              </a:ext>
            </a:extLst>
          </p:cNvPr>
          <p:cNvSpPr txBox="1"/>
          <p:nvPr/>
        </p:nvSpPr>
        <p:spPr>
          <a:xfrm>
            <a:off x="1440392" y="166619"/>
            <a:ext cx="87118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Bahnschrift SemiBold Condensed" panose="020B0502040204020203" pitchFamily="34" charset="0"/>
              </a:rPr>
              <a:t>Основное теплоэнергетическое оборудование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4CEB36F-777D-6D08-B345-74237B73DC13}"/>
              </a:ext>
            </a:extLst>
          </p:cNvPr>
          <p:cNvSpPr txBox="1"/>
          <p:nvPr/>
        </p:nvSpPr>
        <p:spPr>
          <a:xfrm>
            <a:off x="828473" y="2831316"/>
            <a:ext cx="96148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Bahnschrift SemiBold Condensed" panose="020B0502040204020203" pitchFamily="34" charset="0"/>
              </a:rPr>
              <a:t>Динамика импортозамещения</a:t>
            </a: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xmlns="" id="{4AC3F8D8-6147-51A0-E92E-34FF3C76E9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3580493"/>
              </p:ext>
            </p:extLst>
          </p:nvPr>
        </p:nvGraphicFramePr>
        <p:xfrm>
          <a:off x="507020" y="3633933"/>
          <a:ext cx="3542446" cy="2605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xmlns="" id="{0218DDFE-5018-0064-CF57-BE33AA98C0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4900689"/>
              </p:ext>
            </p:extLst>
          </p:nvPr>
        </p:nvGraphicFramePr>
        <p:xfrm>
          <a:off x="3909180" y="3627790"/>
          <a:ext cx="3349947" cy="2653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Диаграмма 16">
            <a:extLst>
              <a:ext uri="{FF2B5EF4-FFF2-40B4-BE49-F238E27FC236}">
                <a16:creationId xmlns:a16="http://schemas.microsoft.com/office/drawing/2014/main" xmlns="" id="{327C4E02-2D07-724D-6F3D-8FD3A138C5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4175756"/>
              </p:ext>
            </p:extLst>
          </p:nvPr>
        </p:nvGraphicFramePr>
        <p:xfrm>
          <a:off x="7451617" y="3627790"/>
          <a:ext cx="3379301" cy="2659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33994D2-D000-A90D-5F18-7475DDD994D3}"/>
              </a:ext>
            </a:extLst>
          </p:cNvPr>
          <p:cNvSpPr txBox="1"/>
          <p:nvPr/>
        </p:nvSpPr>
        <p:spPr>
          <a:xfrm>
            <a:off x="1904523" y="4597018"/>
            <a:ext cx="841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Bahnschrift Light SemiCondensed" panose="020B0502040204020203" pitchFamily="34" charset="0"/>
              </a:rPr>
              <a:t>43%</a:t>
            </a:r>
          </a:p>
        </p:txBody>
      </p:sp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xmlns="" id="{0E497A2C-B561-C3CC-9DFF-36A0974826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749779"/>
              </p:ext>
            </p:extLst>
          </p:nvPr>
        </p:nvGraphicFramePr>
        <p:xfrm>
          <a:off x="558063" y="852718"/>
          <a:ext cx="11075874" cy="2035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7937">
                  <a:extLst>
                    <a:ext uri="{9D8B030D-6E8A-4147-A177-3AD203B41FA5}">
                      <a16:colId xmlns:a16="http://schemas.microsoft.com/office/drawing/2014/main" xmlns="" val="1099683317"/>
                    </a:ext>
                  </a:extLst>
                </a:gridCol>
                <a:gridCol w="5537937">
                  <a:extLst>
                    <a:ext uri="{9D8B030D-6E8A-4147-A177-3AD203B41FA5}">
                      <a16:colId xmlns:a16="http://schemas.microsoft.com/office/drawing/2014/main" xmlns="" val="2791419115"/>
                    </a:ext>
                  </a:extLst>
                </a:gridCol>
              </a:tblGrid>
              <a:tr h="698051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latin typeface="Bahnschrift Light Condensed" panose="020B0502040204020203" pitchFamily="34" charset="0"/>
                        </a:rPr>
                        <a:t>Зарубежные производители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latin typeface="Bahnschrift Light Condensed" panose="020B0502040204020203" pitchFamily="34" charset="0"/>
                        </a:rPr>
                        <a:t>Отечественные производители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439948183"/>
                  </a:ext>
                </a:extLst>
              </a:tr>
              <a:tr h="1337947">
                <a:tc>
                  <a:txBody>
                    <a:bodyPr/>
                    <a:lstStyle/>
                    <a:p>
                      <a:endParaRPr lang="ru-RU" sz="2400" b="0" dirty="0">
                        <a:latin typeface="Bahnschrift Light 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b="0" dirty="0">
                        <a:latin typeface="Bahnschrift Light Condense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28869787"/>
                  </a:ext>
                </a:extLst>
              </a:tr>
            </a:tbl>
          </a:graphicData>
        </a:graphic>
      </p:graphicFrame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F7186FC9-AB5A-17C7-6C4E-145EA4F1F3FD}"/>
              </a:ext>
            </a:extLst>
          </p:cNvPr>
          <p:cNvCxnSpPr>
            <a:cxnSpLocks/>
          </p:cNvCxnSpPr>
          <p:nvPr/>
        </p:nvCxnSpPr>
        <p:spPr>
          <a:xfrm>
            <a:off x="1505881" y="6652022"/>
            <a:ext cx="10053659" cy="0"/>
          </a:xfrm>
          <a:prstGeom prst="line">
            <a:avLst/>
          </a:prstGeom>
          <a:ln>
            <a:solidFill>
              <a:srgbClr val="002A7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Номер слайда 10">
            <a:extLst>
              <a:ext uri="{FF2B5EF4-FFF2-40B4-BE49-F238E27FC236}">
                <a16:creationId xmlns:a16="http://schemas.microsoft.com/office/drawing/2014/main" xmlns="" id="{F780EA6B-A00B-6D0A-4383-205476DE9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875" y="6446044"/>
            <a:ext cx="492125" cy="411956"/>
          </a:xfrm>
        </p:spPr>
        <p:txBody>
          <a:bodyPr/>
          <a:lstStyle/>
          <a:p>
            <a:pPr algn="ctr">
              <a:spcBef>
                <a:spcPct val="0"/>
              </a:spcBef>
            </a:pPr>
            <a:fld id="{6464FABC-48F6-439E-B351-40CC5EFD56CB}" type="slidenum">
              <a:rPr lang="ru-RU" sz="2800">
                <a:solidFill>
                  <a:srgbClr val="002A7E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pPr algn="ctr">
                <a:spcBef>
                  <a:spcPct val="0"/>
                </a:spcBef>
              </a:pPr>
              <a:t>11</a:t>
            </a:fld>
            <a:endParaRPr lang="ru-RU" sz="2800" dirty="0">
              <a:solidFill>
                <a:srgbClr val="002A7E"/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4">
            <a:extLst>
              <a:ext uri="{FF2B5EF4-FFF2-40B4-BE49-F238E27FC236}">
                <a16:creationId xmlns:a16="http://schemas.microsoft.com/office/drawing/2014/main" xmlns="" id="{27B55ACD-E25E-D59C-F643-467F1483A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536" y="6374172"/>
            <a:ext cx="1191846" cy="4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Логотип Buderus (Будерус) / Электроника / TopLogos.ru">
            <a:extLst>
              <a:ext uri="{FF2B5EF4-FFF2-40B4-BE49-F238E27FC236}">
                <a16:creationId xmlns:a16="http://schemas.microsoft.com/office/drawing/2014/main" xmlns="" id="{34CC3E8E-02A5-B7EB-1086-6FA0F0EE0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33" b="97449" l="98" r="98926">
                        <a14:foregroundMark x1="10840" y1="34184" x2="10840" y2="34184"/>
                        <a14:foregroundMark x1="3516" y1="31633" x2="3516" y2="31633"/>
                        <a14:foregroundMark x1="27246" y1="45918" x2="27246" y2="45918"/>
                        <a14:foregroundMark x1="58203" y1="39796" x2="58203" y2="39796"/>
                        <a14:foregroundMark x1="43359" y1="7653" x2="43359" y2="7653"/>
                        <a14:foregroundMark x1="1074" y1="38776" x2="1074" y2="38776"/>
                        <a14:foregroundMark x1="67285" y1="45918" x2="67285" y2="45918"/>
                        <a14:foregroundMark x1="74805" y1="45918" x2="74805" y2="45918"/>
                        <a14:foregroundMark x1="92969" y1="45918" x2="92969" y2="45918"/>
                        <a14:foregroundMark x1="98926" y1="53061" x2="98926" y2="53061"/>
                        <a14:foregroundMark x1="67285" y1="32653" x2="67969" y2="29082"/>
                        <a14:foregroundMark x1="64355" y1="96939" x2="64355" y2="96939"/>
                        <a14:foregroundMark x1="64746" y1="97959" x2="64746" y2="97959"/>
                        <a14:foregroundMark x1="67090" y1="97959" x2="67090" y2="97959"/>
                        <a14:foregroundMark x1="70020" y1="97959" x2="70020" y2="97959"/>
                        <a14:foregroundMark x1="94824" y1="96939" x2="195" y2="94388"/>
                        <a14:foregroundMark x1="195" y1="94388" x2="195" y2="94388"/>
                        <a14:foregroundMark x1="5393" y1="31631" x2="195" y2="69898"/>
                        <a14:foregroundMark x1="8172" y1="11171" x2="7650" y2="15014"/>
                        <a14:backgroundMark x1="6250" y1="18367" x2="6250" y2="18367"/>
                        <a14:backgroundMark x1="6250" y1="23469" x2="6250" y2="23469"/>
                        <a14:backgroundMark x1="6543" y1="21939" x2="6543" y2="21939"/>
                        <a14:backgroundMark x1="5859" y1="20918" x2="5859" y2="20918"/>
                        <a14:backgroundMark x1="6250" y1="20918" x2="7422" y2="23469"/>
                        <a14:backgroundMark x1="6543" y1="20918" x2="6738" y2="27041"/>
                        <a14:backgroundMark x1="7617" y1="18367" x2="8301" y2="13776"/>
                        <a14:backgroundMark x1="5176" y1="34184" x2="7227" y2="25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326" y="1709076"/>
            <a:ext cx="1715795" cy="32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6AEE292A-E045-F3AE-2487-B91290BB4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654" b="88462" l="1245" r="97510">
                        <a14:foregroundMark x1="9336" y1="51923" x2="9336" y2="51923"/>
                        <a14:foregroundMark x1="4979" y1="44231" x2="4979" y2="44231"/>
                        <a14:foregroundMark x1="18465" y1="52885" x2="18465" y2="52885"/>
                        <a14:foregroundMark x1="1452" y1="28846" x2="1452" y2="28846"/>
                        <a14:foregroundMark x1="24689" y1="43269" x2="24689" y2="43269"/>
                        <a14:foregroundMark x1="41079" y1="37500" x2="41079" y2="37500"/>
                        <a14:foregroundMark x1="40041" y1="75000" x2="40041" y2="75000"/>
                        <a14:foregroundMark x1="63278" y1="56731" x2="63278" y2="56731"/>
                        <a14:foregroundMark x1="77593" y1="44231" x2="77593" y2="44231"/>
                        <a14:foregroundMark x1="91701" y1="47115" x2="91701" y2="47115"/>
                        <a14:foregroundMark x1="97510" y1="58654" x2="97510" y2="58654"/>
                        <a14:foregroundMark x1="56017" y1="45192" x2="56017" y2="45192"/>
                        <a14:foregroundMark x1="55602" y1="48077" x2="55602" y2="48077"/>
                        <a14:foregroundMark x1="56224" y1="44231" x2="56224" y2="44231"/>
                        <a14:foregroundMark x1="55809" y1="47115" x2="55809" y2="47115"/>
                        <a14:foregroundMark x1="55809" y1="45192" x2="55809" y2="45192"/>
                        <a14:foregroundMark x1="56224" y1="45192" x2="56224" y2="45192"/>
                        <a14:foregroundMark x1="56017" y1="47115" x2="56017" y2="47115"/>
                        <a14:foregroundMark x1="55809" y1="47115" x2="56017" y2="47115"/>
                        <a14:foregroundMark x1="56224" y1="46154" x2="56224" y2="45192"/>
                        <a14:backgroundMark x1="66805" y1="46154" x2="66805" y2="46154"/>
                        <a14:backgroundMark x1="56224" y1="47115" x2="56224" y2="47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103" y="2334212"/>
            <a:ext cx="1966513" cy="42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C8D05BAD-84A8-B1F2-F9D8-C284D7CB7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567" y="2303289"/>
            <a:ext cx="1307257" cy="42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Энергоформ Тепловые Системы">
            <a:extLst>
              <a:ext uri="{FF2B5EF4-FFF2-40B4-BE49-F238E27FC236}">
                <a16:creationId xmlns:a16="http://schemas.microsoft.com/office/drawing/2014/main" xmlns="" id="{56F43EA4-01E1-FF81-ECB3-77AC100C6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930" y="2447474"/>
            <a:ext cx="1948041" cy="28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Паяные теплообменники SWEP (РоСвеп) — купить в Москве в интернет-магазине |  «ООО АТУ»">
            <a:extLst>
              <a:ext uri="{FF2B5EF4-FFF2-40B4-BE49-F238E27FC236}">
                <a16:creationId xmlns:a16="http://schemas.microsoft.com/office/drawing/2014/main" xmlns="" id="{7EA298EF-9100-4E6E-0B28-3AB624970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206" b="89706" l="3812" r="99365">
                        <a14:foregroundMark x1="14358" y1="6250" x2="14358" y2="6250"/>
                        <a14:foregroundMark x1="3812" y1="8456" x2="3812" y2="8456"/>
                        <a14:foregroundMark x1="68615" y1="4779" x2="68615" y2="4779"/>
                        <a14:foregroundMark x1="68234" y1="33824" x2="68234" y2="33824"/>
                        <a14:foregroundMark x1="67344" y1="61397" x2="67344" y2="61397"/>
                        <a14:foregroundMark x1="81576" y1="37500" x2="81576" y2="37500"/>
                        <a14:foregroundMark x1="95807" y1="27941" x2="95807" y2="27941"/>
                        <a14:foregroundMark x1="99365" y1="16544" x2="99365" y2="16544"/>
                        <a14:foregroundMark x1="42058" y1="2206" x2="42058" y2="2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848" y="1687717"/>
            <a:ext cx="1432433" cy="49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Купить электрооборудование РИДАН: терморегуляторы для теплого пола и  комнатные и термоголовки для радиаторов отопления, и другие товары в  интернет магазине Pulsal.ru">
            <a:extLst>
              <a:ext uri="{FF2B5EF4-FFF2-40B4-BE49-F238E27FC236}">
                <a16:creationId xmlns:a16="http://schemas.microsoft.com/office/drawing/2014/main" xmlns="" id="{78861C9E-8B80-1930-9401-76DFB421D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572" y="2077273"/>
            <a:ext cx="2027228" cy="92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xmlns="" id="{B47FB5BE-192A-566C-DFCE-176EB54BF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360" y="1631671"/>
            <a:ext cx="1386840" cy="52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82ED2D4F-A105-0490-1C40-C97FB3BE7AF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804" b="86275" l="5025" r="95980">
                        <a14:foregroundMark x1="15075" y1="33333" x2="15075" y2="33333"/>
                        <a14:foregroundMark x1="29146" y1="21569" x2="29146" y2="21569"/>
                        <a14:foregroundMark x1="47236" y1="19608" x2="47236" y2="19608"/>
                        <a14:foregroundMark x1="68342" y1="17647" x2="68342" y2="17647"/>
                        <a14:foregroundMark x1="84422" y1="39216" x2="84422" y2="39216"/>
                        <a14:foregroundMark x1="94975" y1="45098" x2="94975" y2="45098"/>
                        <a14:foregroundMark x1="94975" y1="25490" x2="94975" y2="25490"/>
                        <a14:foregroundMark x1="96482" y1="74510" x2="96482" y2="74510"/>
                        <a14:foregroundMark x1="5025" y1="50980" x2="5025" y2="50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7854" y="1711498"/>
            <a:ext cx="1117600" cy="2864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CD39494-461A-A4A7-2373-B50458436474}"/>
              </a:ext>
            </a:extLst>
          </p:cNvPr>
          <p:cNvSpPr txBox="1"/>
          <p:nvPr/>
        </p:nvSpPr>
        <p:spPr>
          <a:xfrm>
            <a:off x="6746449" y="6131995"/>
            <a:ext cx="20263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Bahnschrift Light Condensed" panose="020B0502040204020203" pitchFamily="34" charset="0"/>
              </a:rPr>
              <a:t>Отечественное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B1C58DE-03B0-C59C-2795-F55D6A6E6AFA}"/>
              </a:ext>
            </a:extLst>
          </p:cNvPr>
          <p:cNvSpPr txBox="1"/>
          <p:nvPr/>
        </p:nvSpPr>
        <p:spPr>
          <a:xfrm>
            <a:off x="3132531" y="6131995"/>
            <a:ext cx="20263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Bahnschrift Light Condensed" panose="020B0502040204020203" pitchFamily="34" charset="0"/>
              </a:rPr>
              <a:t>Импортное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732A0CEB-E60D-77A4-38C1-0A3B207B1309}"/>
              </a:ext>
            </a:extLst>
          </p:cNvPr>
          <p:cNvSpPr/>
          <p:nvPr/>
        </p:nvSpPr>
        <p:spPr>
          <a:xfrm>
            <a:off x="3036507" y="6210531"/>
            <a:ext cx="372170" cy="37217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1CA9778E-5362-4A8B-E6D0-C6E3AB854695}"/>
              </a:ext>
            </a:extLst>
          </p:cNvPr>
          <p:cNvSpPr/>
          <p:nvPr/>
        </p:nvSpPr>
        <p:spPr>
          <a:xfrm>
            <a:off x="6392868" y="6210531"/>
            <a:ext cx="372170" cy="372170"/>
          </a:xfrm>
          <a:prstGeom prst="rect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E2CCFFC-4577-617F-8670-4A19BF0164DF}"/>
              </a:ext>
            </a:extLst>
          </p:cNvPr>
          <p:cNvSpPr txBox="1"/>
          <p:nvPr/>
        </p:nvSpPr>
        <p:spPr>
          <a:xfrm>
            <a:off x="1926223" y="3373565"/>
            <a:ext cx="704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Bahnschrift Light SemiCondensed" panose="020B0502040204020203" pitchFamily="34" charset="0"/>
              </a:rPr>
              <a:t>2017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457560E-6F3F-343C-5607-7854249950F6}"/>
              </a:ext>
            </a:extLst>
          </p:cNvPr>
          <p:cNvSpPr txBox="1"/>
          <p:nvPr/>
        </p:nvSpPr>
        <p:spPr>
          <a:xfrm>
            <a:off x="5212226" y="3364310"/>
            <a:ext cx="708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Bahnschrift Light SemiCondensed" panose="020B0502040204020203" pitchFamily="34" charset="0"/>
              </a:rPr>
              <a:t>2021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7701580-DBC7-C8B6-8B2F-6A75E0FAC69A}"/>
              </a:ext>
            </a:extLst>
          </p:cNvPr>
          <p:cNvSpPr txBox="1"/>
          <p:nvPr/>
        </p:nvSpPr>
        <p:spPr>
          <a:xfrm>
            <a:off x="8772810" y="3375501"/>
            <a:ext cx="760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Bahnschrift Light SemiCondensed" panose="020B0502040204020203" pitchFamily="34" charset="0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242850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4DFA0CC-0870-B777-73BA-670FFF416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914A017-2599-1593-C9FA-1A1E7315BE25}"/>
              </a:ext>
            </a:extLst>
          </p:cNvPr>
          <p:cNvSpPr txBox="1"/>
          <p:nvPr/>
        </p:nvSpPr>
        <p:spPr>
          <a:xfrm>
            <a:off x="10152207" y="5341222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libri Light (Заголовки) текст)"/>
              </a:rPr>
              <a:t>12%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C858C2D-B310-437C-80F3-552749759E46}"/>
              </a:ext>
            </a:extLst>
          </p:cNvPr>
          <p:cNvSpPr txBox="1"/>
          <p:nvPr/>
        </p:nvSpPr>
        <p:spPr>
          <a:xfrm>
            <a:off x="9569996" y="4710961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libri Light (Заголовки) текст)"/>
              </a:rPr>
              <a:t>88%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54BD8C9-49EB-D5B3-241D-8D776157EA50}"/>
              </a:ext>
            </a:extLst>
          </p:cNvPr>
          <p:cNvSpPr txBox="1"/>
          <p:nvPr/>
        </p:nvSpPr>
        <p:spPr>
          <a:xfrm>
            <a:off x="9569996" y="1721818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libri Light (Заголовки) текст)"/>
              </a:rPr>
              <a:t>91%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0B6330E-D0B7-564F-271B-90B5C0332060}"/>
              </a:ext>
            </a:extLst>
          </p:cNvPr>
          <p:cNvSpPr txBox="1"/>
          <p:nvPr/>
        </p:nvSpPr>
        <p:spPr>
          <a:xfrm>
            <a:off x="10443312" y="2405584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libri Light (Заголовки) текст)"/>
              </a:rPr>
              <a:t>9%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B926CEC-7F47-6B4E-A94B-D188599F16FF}"/>
              </a:ext>
            </a:extLst>
          </p:cNvPr>
          <p:cNvSpPr txBox="1"/>
          <p:nvPr/>
        </p:nvSpPr>
        <p:spPr>
          <a:xfrm>
            <a:off x="117536" y="228760"/>
            <a:ext cx="61714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Bahnschrift SemiBold Condensed" panose="020B0502040204020203" pitchFamily="34" charset="0"/>
              </a:rPr>
              <a:t>Автоматизированные системы управления реализованы на отечественном ПО:</a:t>
            </a:r>
            <a:endParaRPr lang="ru-RU" sz="2000" dirty="0">
              <a:latin typeface="Bahnschrift Light SemiCondensed" panose="020B0502040204020203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DB0E6F35-961F-760D-1FF2-3F52174FB5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3" y="2547452"/>
            <a:ext cx="4921677" cy="2180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376B8DC-C600-564A-DC90-55B8A8F88A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565" y="3833320"/>
            <a:ext cx="4433682" cy="2493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0A35C2B-3D3B-AD2E-429E-99A67DE3757D}"/>
              </a:ext>
            </a:extLst>
          </p:cNvPr>
          <p:cNvSpPr txBox="1"/>
          <p:nvPr/>
        </p:nvSpPr>
        <p:spPr>
          <a:xfrm>
            <a:off x="6283092" y="257507"/>
            <a:ext cx="59157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Bahnschrift SemiBold Condensed" panose="020B0502040204020203" pitchFamily="34" charset="0"/>
              </a:rPr>
              <a:t>Материалы для строительства и ремонта тепловых сетей:</a:t>
            </a:r>
            <a:endParaRPr lang="ru-RU" sz="2400" dirty="0">
              <a:latin typeface="Bahnschrift SemiBold Condensed" panose="020B0502040204020203" pitchFamily="34" charset="0"/>
            </a:endParaRPr>
          </a:p>
        </p:txBody>
      </p:sp>
      <p:graphicFrame>
        <p:nvGraphicFramePr>
          <p:cNvPr id="26" name="Таблица 25">
            <a:extLst>
              <a:ext uri="{FF2B5EF4-FFF2-40B4-BE49-F238E27FC236}">
                <a16:creationId xmlns:a16="http://schemas.microsoft.com/office/drawing/2014/main" xmlns="" id="{3ED0872C-4760-2BE0-BCB7-7DD108D2EC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011387"/>
              </p:ext>
            </p:extLst>
          </p:nvPr>
        </p:nvGraphicFramePr>
        <p:xfrm>
          <a:off x="6283092" y="1351579"/>
          <a:ext cx="5613417" cy="298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3431">
                  <a:extLst>
                    <a:ext uri="{9D8B030D-6E8A-4147-A177-3AD203B41FA5}">
                      <a16:colId xmlns:a16="http://schemas.microsoft.com/office/drawing/2014/main" xmlns="" val="1215243954"/>
                    </a:ext>
                  </a:extLst>
                </a:gridCol>
                <a:gridCol w="2989986">
                  <a:extLst>
                    <a:ext uri="{9D8B030D-6E8A-4147-A177-3AD203B41FA5}">
                      <a16:colId xmlns:a16="http://schemas.microsoft.com/office/drawing/2014/main" xmlns="" val="2686142900"/>
                    </a:ext>
                  </a:extLst>
                </a:gridCol>
              </a:tblGrid>
              <a:tr h="428706"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latin typeface="Bahnschrift Light SemiCondensed" panose="020B0502040204020203" pitchFamily="34" charset="0"/>
                        </a:rPr>
                        <a:t>Продукция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>
                          <a:latin typeface="Bahnschrift Light SemiCondensed" panose="020B0502040204020203" pitchFamily="34" charset="0"/>
                        </a:rPr>
                        <a:t>Производители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95417358"/>
                  </a:ext>
                </a:extLst>
              </a:tr>
              <a:tr h="2078933">
                <a:tc>
                  <a:txBody>
                    <a:bodyPr/>
                    <a:lstStyle/>
                    <a:p>
                      <a:pPr algn="just"/>
                      <a:r>
                        <a:rPr lang="ru-RU" sz="2000" b="0" dirty="0">
                          <a:latin typeface="Bahnschrift Light SemiCondensed" panose="020B0502040204020203" pitchFamily="34" charset="0"/>
                        </a:rPr>
                        <a:t>Трубы ППУ, отводы, СКУ, щитовые опоры, арматура, </a:t>
                      </a:r>
                      <a:r>
                        <a:rPr lang="ru-RU" sz="2000" b="0" dirty="0" err="1">
                          <a:latin typeface="Bahnschrift Light SemiCondensed" panose="020B0502040204020203" pitchFamily="34" charset="0"/>
                        </a:rPr>
                        <a:t>коверы</a:t>
                      </a:r>
                      <a:r>
                        <a:rPr lang="ru-RU" sz="2000" b="0" dirty="0">
                          <a:latin typeface="Bahnschrift Light SemiCondensed" panose="020B0502040204020203" pitchFamily="34" charset="0"/>
                        </a:rPr>
                        <a:t>, термоусадочная лента, муфты, комплекты заделки стыков, узлы </a:t>
                      </a:r>
                      <a:r>
                        <a:rPr lang="ru-RU" sz="2000" b="0" dirty="0" err="1">
                          <a:latin typeface="Bahnschrift Light SemiCondensed" panose="020B0502040204020203" pitchFamily="34" charset="0"/>
                        </a:rPr>
                        <a:t>внекамерной</a:t>
                      </a:r>
                      <a:r>
                        <a:rPr lang="ru-RU" sz="2000" b="0" dirty="0">
                          <a:latin typeface="Bahnschrift Light SemiCondensed" panose="020B0502040204020203" pitchFamily="34" charset="0"/>
                        </a:rPr>
                        <a:t> врезки, гидроизоляция и т.д.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b="0" dirty="0" err="1">
                          <a:latin typeface="Bahnschrift Light SemiCondensed" panose="020B0502040204020203" pitchFamily="34" charset="0"/>
                        </a:rPr>
                        <a:t>Петерпайп</a:t>
                      </a:r>
                      <a:r>
                        <a:rPr lang="ru-RU" sz="2000" b="0" dirty="0">
                          <a:latin typeface="Bahnschrift Light SemiCondensed" panose="020B0502040204020203" pitchFamily="34" charset="0"/>
                        </a:rPr>
                        <a:t>, </a:t>
                      </a:r>
                      <a:r>
                        <a:rPr lang="ru-RU" sz="2000" b="0" dirty="0" err="1">
                          <a:latin typeface="Bahnschrift Light SemiCondensed" panose="020B0502040204020203" pitchFamily="34" charset="0"/>
                        </a:rPr>
                        <a:t>ПромИК</a:t>
                      </a:r>
                      <a:r>
                        <a:rPr lang="ru-RU" sz="2000" b="0" dirty="0">
                          <a:latin typeface="Bahnschrift Light SemiCondensed" panose="020B0502040204020203" pitchFamily="34" charset="0"/>
                        </a:rPr>
                        <a:t>, </a:t>
                      </a:r>
                      <a:r>
                        <a:rPr lang="ru-RU" sz="2000" b="0" kern="1200" dirty="0">
                          <a:solidFill>
                            <a:schemeClr val="dk1"/>
                          </a:solidFill>
                          <a:effectLst/>
                          <a:latin typeface="Bahnschrift Light SemiCondensed" panose="020B0502040204020203" pitchFamily="34" charset="0"/>
                          <a:ea typeface="+mn-ea"/>
                          <a:cs typeface="+mn-cs"/>
                        </a:rPr>
                        <a:t>НПК, </a:t>
                      </a:r>
                      <a:r>
                        <a:rPr lang="ru-RU" sz="2000" b="0" kern="1200" dirty="0" err="1">
                          <a:solidFill>
                            <a:schemeClr val="dk1"/>
                          </a:solidFill>
                          <a:effectLst/>
                          <a:latin typeface="Bahnschrift Light SemiCondensed" panose="020B0502040204020203" pitchFamily="34" charset="0"/>
                          <a:ea typeface="+mn-ea"/>
                          <a:cs typeface="+mn-cs"/>
                        </a:rPr>
                        <a:t>ЧелябинскСпецГражданСтрой</a:t>
                      </a:r>
                      <a:r>
                        <a:rPr lang="ru-RU" sz="2000" b="0" kern="1200" dirty="0">
                          <a:solidFill>
                            <a:schemeClr val="dk1"/>
                          </a:solidFill>
                          <a:effectLst/>
                          <a:latin typeface="Bahnschrift Light SemiCondensed" panose="020B0502040204020203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2000" b="0" kern="1200" dirty="0" err="1">
                          <a:solidFill>
                            <a:schemeClr val="dk1"/>
                          </a:solidFill>
                          <a:effectLst/>
                          <a:latin typeface="Bahnschrift Light SemiCondensed" panose="020B0502040204020203" pitchFamily="34" charset="0"/>
                          <a:ea typeface="+mn-ea"/>
                          <a:cs typeface="+mn-cs"/>
                        </a:rPr>
                        <a:t>Технониколь</a:t>
                      </a:r>
                      <a:r>
                        <a:rPr lang="ru-RU" sz="2000" b="0" kern="1200" dirty="0">
                          <a:solidFill>
                            <a:schemeClr val="dk1"/>
                          </a:solidFill>
                          <a:effectLst/>
                          <a:latin typeface="Bahnschrift Light SemiCondensed" panose="020B0502040204020203" pitchFamily="34" charset="0"/>
                          <a:ea typeface="+mn-ea"/>
                          <a:cs typeface="+mn-cs"/>
                        </a:rPr>
                        <a:t>, ПК Курс</a:t>
                      </a:r>
                      <a:endParaRPr lang="ru-RU" sz="2000" b="0" dirty="0">
                        <a:latin typeface="Bahnschrift Light SemiCondensed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87115460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AEAC696-FAFF-A263-ACCB-6E54317DAE94}"/>
              </a:ext>
            </a:extLst>
          </p:cNvPr>
          <p:cNvSpPr txBox="1"/>
          <p:nvPr/>
        </p:nvSpPr>
        <p:spPr>
          <a:xfrm>
            <a:off x="6318755" y="4800686"/>
            <a:ext cx="5385591" cy="954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Bahnschrift Light Condensed" panose="020B0502040204020203" pitchFamily="34" charset="0"/>
              </a:rPr>
              <a:t>Доля </a:t>
            </a:r>
            <a:r>
              <a:rPr lang="ru-RU" sz="2800" dirty="0">
                <a:latin typeface="Bahnschrift SemiBold Condensed" panose="020B0502040204020203" pitchFamily="34" charset="0"/>
              </a:rPr>
              <a:t>российской</a:t>
            </a:r>
            <a:r>
              <a:rPr lang="ru-RU" sz="2800" dirty="0">
                <a:latin typeface="Bahnschrift Light Condensed" panose="020B0502040204020203" pitchFamily="34" charset="0"/>
              </a:rPr>
              <a:t> продукции в инженерных сетях </a:t>
            </a:r>
            <a:r>
              <a:rPr lang="ru-RU" sz="2800" dirty="0">
                <a:latin typeface="Bahnschrift SemiBold Condensed" panose="020B0502040204020203" pitchFamily="34" charset="0"/>
              </a:rPr>
              <a:t>ООО «ТЕПЛОЭНЕРГО»</a:t>
            </a:r>
            <a:r>
              <a:rPr lang="ru-RU" sz="2800" dirty="0">
                <a:latin typeface="Bahnschrift Light Condensed" panose="020B0502040204020203" pitchFamily="34" charset="0"/>
              </a:rPr>
              <a:t> составляет </a:t>
            </a:r>
            <a:r>
              <a:rPr lang="ru-RU" sz="2800" dirty="0">
                <a:latin typeface="Bahnschrift SemiBold Condensed" panose="020B0502040204020203" pitchFamily="34" charset="0"/>
              </a:rPr>
              <a:t>100%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7A79D9F9-42D7-FA26-7153-F043356C35BA}"/>
              </a:ext>
            </a:extLst>
          </p:cNvPr>
          <p:cNvCxnSpPr>
            <a:cxnSpLocks/>
          </p:cNvCxnSpPr>
          <p:nvPr/>
        </p:nvCxnSpPr>
        <p:spPr>
          <a:xfrm>
            <a:off x="1505881" y="6652022"/>
            <a:ext cx="10053659" cy="0"/>
          </a:xfrm>
          <a:prstGeom prst="line">
            <a:avLst/>
          </a:prstGeom>
          <a:ln>
            <a:solidFill>
              <a:srgbClr val="002A7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Номер слайда 10">
            <a:extLst>
              <a:ext uri="{FF2B5EF4-FFF2-40B4-BE49-F238E27FC236}">
                <a16:creationId xmlns:a16="http://schemas.microsoft.com/office/drawing/2014/main" xmlns="" id="{E344095E-8E1E-D405-89A9-C6ABED791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875" y="6446044"/>
            <a:ext cx="492125" cy="411956"/>
          </a:xfrm>
        </p:spPr>
        <p:txBody>
          <a:bodyPr/>
          <a:lstStyle/>
          <a:p>
            <a:pPr algn="ctr">
              <a:spcBef>
                <a:spcPct val="0"/>
              </a:spcBef>
            </a:pPr>
            <a:fld id="{6464FABC-48F6-439E-B351-40CC5EFD56CB}" type="slidenum">
              <a:rPr lang="ru-RU" sz="2800">
                <a:solidFill>
                  <a:srgbClr val="002A7E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pPr algn="ctr">
                <a:spcBef>
                  <a:spcPct val="0"/>
                </a:spcBef>
              </a:pPr>
              <a:t>12</a:t>
            </a:fld>
            <a:endParaRPr lang="ru-RU" sz="2800" dirty="0">
              <a:solidFill>
                <a:srgbClr val="002A7E"/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4">
            <a:extLst>
              <a:ext uri="{FF2B5EF4-FFF2-40B4-BE49-F238E27FC236}">
                <a16:creationId xmlns:a16="http://schemas.microsoft.com/office/drawing/2014/main" xmlns="" id="{03492A00-4B28-FD80-2AF9-A1F3AD56F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536" y="6374172"/>
            <a:ext cx="1191846" cy="4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xmlns="" id="{1E0C33DE-A70F-5735-63EE-9E0A1517636A}"/>
              </a:ext>
            </a:extLst>
          </p:cNvPr>
          <p:cNvCxnSpPr>
            <a:cxnSpLocks/>
          </p:cNvCxnSpPr>
          <p:nvPr/>
        </p:nvCxnSpPr>
        <p:spPr>
          <a:xfrm>
            <a:off x="213360" y="206387"/>
            <a:ext cx="9547860" cy="0"/>
          </a:xfrm>
          <a:prstGeom prst="line">
            <a:avLst/>
          </a:prstGeom>
          <a:ln w="1587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383A0744-5317-911F-53DE-5E8F25F4A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7409" y="8904"/>
            <a:ext cx="2039100" cy="398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2200" dirty="0">
                <a:solidFill>
                  <a:schemeClr val="accent2"/>
                </a:solidFill>
                <a:latin typeface="Bahnschrift SemiBold Condensed" panose="020B0502040204020203" pitchFamily="34" charset="0"/>
                <a:ea typeface="+mj-ea"/>
                <a:cs typeface="Calibri Light" panose="020F0302020204030204" pitchFamily="34" charset="0"/>
              </a:rPr>
              <a:t>Импортозамещение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A878AEB-2E60-F1A4-E522-838FF7158CF5}"/>
              </a:ext>
            </a:extLst>
          </p:cNvPr>
          <p:cNvSpPr txBox="1"/>
          <p:nvPr/>
        </p:nvSpPr>
        <p:spPr>
          <a:xfrm>
            <a:off x="220973" y="1353164"/>
            <a:ext cx="61714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>
                <a:latin typeface="Bahnschrift Light SemiCondensed" panose="020B0502040204020203" pitchFamily="34" charset="0"/>
              </a:rPr>
              <a:t>Контроллеры </a:t>
            </a:r>
            <a:r>
              <a:rPr lang="ru-RU" sz="2000" dirty="0" err="1">
                <a:latin typeface="Bahnschrift Light SemiCondensed" panose="020B0502040204020203" pitchFamily="34" charset="0"/>
              </a:rPr>
              <a:t>Segnetics</a:t>
            </a:r>
            <a:r>
              <a:rPr lang="ru-RU" sz="2000" dirty="0">
                <a:latin typeface="Bahnschrift Light SemiCondensed" panose="020B0502040204020203" pitchFamily="34" charset="0"/>
              </a:rPr>
              <a:t> (ООО «</a:t>
            </a:r>
            <a:r>
              <a:rPr lang="ru-RU" sz="2000" dirty="0" err="1">
                <a:latin typeface="Bahnschrift Light SemiCondensed" panose="020B0502040204020203" pitchFamily="34" charset="0"/>
              </a:rPr>
              <a:t>Сигнетикс</a:t>
            </a:r>
            <a:r>
              <a:rPr lang="ru-RU" sz="2000" dirty="0">
                <a:latin typeface="Bahnschrift Light SemiCondensed" panose="020B0502040204020203" pitchFamily="34" charset="0"/>
              </a:rPr>
              <a:t>», Россия)</a:t>
            </a:r>
          </a:p>
          <a:p>
            <a:pPr marL="342900" indent="-342900">
              <a:buAutoNum type="arabicPeriod"/>
            </a:pPr>
            <a:r>
              <a:rPr lang="ru-RU" sz="2000" dirty="0">
                <a:latin typeface="Bahnschrift Light SemiCondensed" panose="020B0502040204020203" pitchFamily="34" charset="0"/>
              </a:rPr>
              <a:t>Система сбора данных на основе ПО </a:t>
            </a:r>
            <a:r>
              <a:rPr lang="ru-RU" sz="2000" dirty="0" err="1">
                <a:latin typeface="Bahnschrift Light SemiCondensed" panose="020B0502040204020203" pitchFamily="34" charset="0"/>
              </a:rPr>
              <a:t>MasterScada</a:t>
            </a:r>
            <a:r>
              <a:rPr lang="ru-RU" sz="2000" dirty="0">
                <a:latin typeface="Bahnschrift Light SemiCondensed" panose="020B0502040204020203" pitchFamily="34" charset="0"/>
              </a:rPr>
              <a:t>              (ООО «МПС софт», Россия)</a:t>
            </a:r>
          </a:p>
        </p:txBody>
      </p:sp>
    </p:spTree>
    <p:extLst>
      <p:ext uri="{BB962C8B-B14F-4D97-AF65-F5344CB8AC3E}">
        <p14:creationId xmlns:p14="http://schemas.microsoft.com/office/powerpoint/2010/main" val="4093680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96533E36-951D-4FFB-8AC9-C97A781A55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805346"/>
            <a:ext cx="12192000" cy="9143130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BF37748-00A1-46AD-806C-61A56A7ED1B9}"/>
              </a:ext>
            </a:extLst>
          </p:cNvPr>
          <p:cNvSpPr/>
          <p:nvPr/>
        </p:nvSpPr>
        <p:spPr>
          <a:xfrm>
            <a:off x="0" y="5943309"/>
            <a:ext cx="12192000" cy="1158532"/>
          </a:xfrm>
          <a:prstGeom prst="rect">
            <a:avLst/>
          </a:prstGeom>
          <a:solidFill>
            <a:srgbClr val="002A57">
              <a:alpha val="82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A04873F4-5214-4412-995D-3BCDEC6ED129}"/>
              </a:ext>
            </a:extLst>
          </p:cNvPr>
          <p:cNvCxnSpPr>
            <a:cxnSpLocks/>
          </p:cNvCxnSpPr>
          <p:nvPr/>
        </p:nvCxnSpPr>
        <p:spPr>
          <a:xfrm>
            <a:off x="352926" y="-1485253"/>
            <a:ext cx="11486147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FBC86FB-D926-4352-8669-7F206B42F3FD}"/>
              </a:ext>
            </a:extLst>
          </p:cNvPr>
          <p:cNvSpPr txBox="1"/>
          <p:nvPr/>
        </p:nvSpPr>
        <p:spPr>
          <a:xfrm>
            <a:off x="3494033" y="6168631"/>
            <a:ext cx="8645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dirty="0">
                <a:solidFill>
                  <a:schemeClr val="bg1"/>
                </a:solidFill>
                <a:latin typeface="Bahnschrift Condensed" panose="020B0502040204020203" pitchFamily="34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С теплом к городу и горожанам! </a:t>
            </a:r>
            <a:r>
              <a:rPr lang="ru-RU" sz="3600" dirty="0">
                <a:solidFill>
                  <a:schemeClr val="bg1"/>
                </a:solidFill>
                <a:latin typeface="Bahnschrift Condensed" panose="020B0502040204020203" pitchFamily="34" charset="0"/>
                <a:ea typeface="Yu Gothic UI Semilight" panose="020B0400000000000000" pitchFamily="34" charset="-128"/>
              </a:rPr>
              <a:t>  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1D5D4D43-0BF6-4E29-9AE2-F093CC1AD2F3}"/>
              </a:ext>
            </a:extLst>
          </p:cNvPr>
          <p:cNvSpPr/>
          <p:nvPr/>
        </p:nvSpPr>
        <p:spPr>
          <a:xfrm>
            <a:off x="0" y="2361363"/>
            <a:ext cx="12192000" cy="962962"/>
          </a:xfrm>
          <a:prstGeom prst="rect">
            <a:avLst/>
          </a:prstGeom>
          <a:solidFill>
            <a:srgbClr val="002A57">
              <a:alpha val="9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Заголовок 19">
            <a:extLst>
              <a:ext uri="{FF2B5EF4-FFF2-40B4-BE49-F238E27FC236}">
                <a16:creationId xmlns:a16="http://schemas.microsoft.com/office/drawing/2014/main" xmlns="" id="{900D96AF-B59F-48A9-8E05-65D16C950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8" y="2361361"/>
            <a:ext cx="12087223" cy="962963"/>
          </a:xfrm>
        </p:spPr>
        <p:txBody>
          <a:bodyPr>
            <a:normAutofit/>
          </a:bodyPr>
          <a:lstStyle/>
          <a:p>
            <a:pPr algn="ctr"/>
            <a:r>
              <a:rPr lang="ru-RU" sz="6000" spc="300" dirty="0">
                <a:solidFill>
                  <a:schemeClr val="bg1">
                    <a:lumMod val="95000"/>
                  </a:schemeClr>
                </a:solidFill>
                <a:latin typeface="Bahnschrift Light" panose="020B0502040204020203" pitchFamily="34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B53FD95-713C-463D-8522-0DE26D3C0B2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8553"/>
                    </a14:imgEffect>
                    <a14:imgEffect>
                      <a14:saturation sat="202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44" y="6027274"/>
            <a:ext cx="2768600" cy="99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8506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76F4A6BB-F9C2-438A-EE10-AD1A4A9DAB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9622" y="734704"/>
            <a:ext cx="5659116" cy="435133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94F5949-FB2D-78D8-6CE1-09DC46CCBB20}"/>
              </a:ext>
            </a:extLst>
          </p:cNvPr>
          <p:cNvSpPr txBox="1"/>
          <p:nvPr/>
        </p:nvSpPr>
        <p:spPr>
          <a:xfrm>
            <a:off x="9300" y="1493185"/>
            <a:ext cx="3683727" cy="1052575"/>
          </a:xfrm>
          <a:prstGeom prst="rect">
            <a:avLst/>
          </a:prstGeom>
          <a:solidFill>
            <a:srgbClr val="F15A2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171450" indent="-171450" algn="l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57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Bahnschrift Light Condensed" panose="020B0502040204020203" pitchFamily="34" charset="0"/>
                <a:cs typeface="Calibri Light" panose="020F0302020204030204" pitchFamily="34" charset="0"/>
              </a:rPr>
              <a:t>УСТАНОВЛЕННАЯ МОЩНОСТЬ </a:t>
            </a:r>
            <a:r>
              <a:rPr lang="ru-RU" sz="1600" dirty="0">
                <a:solidFill>
                  <a:schemeClr val="bg1"/>
                </a:solidFill>
                <a:latin typeface="Bahnschrift Light SemiCondensed" panose="020B0502040204020203" pitchFamily="34" charset="0"/>
                <a:cs typeface="Calibri Light" panose="020F0302020204030204" pitchFamily="34" charset="0"/>
              </a:rPr>
              <a:t>– </a:t>
            </a:r>
            <a:r>
              <a:rPr lang="ru-RU" sz="2000" dirty="0">
                <a:solidFill>
                  <a:schemeClr val="bg1"/>
                </a:solidFill>
                <a:latin typeface="Bahnschrift Condensed" panose="020B0502040204020203" pitchFamily="34" charset="0"/>
                <a:cs typeface="Calibri Light" panose="020F0302020204030204" pitchFamily="34" charset="0"/>
              </a:rPr>
              <a:t>1024</a:t>
            </a:r>
            <a:r>
              <a:rPr lang="ru-RU" sz="2000" dirty="0">
                <a:solidFill>
                  <a:schemeClr val="bg1"/>
                </a:solidFill>
                <a:latin typeface="Bahnschrift Light SemiCondensed" panose="020B0502040204020203" pitchFamily="34" charset="0"/>
                <a:cs typeface="Calibri Light" panose="020F030202020403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Bahnschrift Light SemiCondensed" panose="020B0502040204020203" pitchFamily="34" charset="0"/>
                <a:cs typeface="Calibri Light" panose="020F0302020204030204" pitchFamily="34" charset="0"/>
              </a:rPr>
              <a:t>Гкал/ч</a:t>
            </a:r>
          </a:p>
          <a:p>
            <a:pPr marL="171450" indent="-171450" algn="l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57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chemeClr val="bg1"/>
                </a:solidFill>
                <a:latin typeface="Bahnschrift Light SemiCondensed" panose="020B0502040204020203" pitchFamily="34" charset="0"/>
                <a:cs typeface="Calibri Light" panose="020F030202020403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Bahnschrift Light Condensed" panose="020B0502040204020203" pitchFamily="34" charset="0"/>
                <a:cs typeface="Calibri Light" panose="020F0302020204030204" pitchFamily="34" charset="0"/>
              </a:rPr>
              <a:t>ПОДКЛЮЧЕННАЯ НАГРУЗКА</a:t>
            </a:r>
            <a:r>
              <a:rPr lang="ru-RU" dirty="0">
                <a:solidFill>
                  <a:schemeClr val="bg1"/>
                </a:solidFill>
                <a:latin typeface="Bahnschrift Condensed" panose="020B0502040204020203" pitchFamily="34" charset="0"/>
                <a:cs typeface="Calibri Light" panose="020F0302020204030204" pitchFamily="34" charset="0"/>
              </a:rPr>
              <a:t>   </a:t>
            </a:r>
            <a:r>
              <a:rPr lang="ru-RU" sz="1600" dirty="0">
                <a:solidFill>
                  <a:schemeClr val="bg1"/>
                </a:solidFill>
                <a:latin typeface="Bahnschrift Light SemiCondensed" panose="020B0502040204020203" pitchFamily="34" charset="0"/>
                <a:cs typeface="Calibri Light" panose="020F0302020204030204" pitchFamily="34" charset="0"/>
              </a:rPr>
              <a:t>–   </a:t>
            </a:r>
            <a:r>
              <a:rPr lang="ru-RU" sz="2000" dirty="0">
                <a:solidFill>
                  <a:schemeClr val="bg1"/>
                </a:solidFill>
                <a:latin typeface="Bahnschrift Condensed" panose="020B0502040204020203" pitchFamily="34" charset="0"/>
                <a:cs typeface="Calibri Light" panose="020F0302020204030204" pitchFamily="34" charset="0"/>
              </a:rPr>
              <a:t>808</a:t>
            </a:r>
            <a:r>
              <a:rPr lang="ru-RU" sz="2400" dirty="0">
                <a:solidFill>
                  <a:schemeClr val="bg1"/>
                </a:solidFill>
                <a:latin typeface="Bahnschrift Light SemiCondensed" panose="020B0502040204020203" pitchFamily="34" charset="0"/>
                <a:cs typeface="Calibri Light" panose="020F030202020403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Bahnschrift Light SemiCondensed" panose="020B0502040204020203" pitchFamily="34" charset="0"/>
                <a:cs typeface="Calibri Light" panose="020F0302020204030204" pitchFamily="34" charset="0"/>
              </a:rPr>
              <a:t>Гкал/ч</a:t>
            </a:r>
            <a:endParaRPr lang="en-US" sz="1300" dirty="0">
              <a:solidFill>
                <a:schemeClr val="bg1"/>
              </a:solidFill>
              <a:latin typeface="Bahnschrift Light SemiCondensed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5124" name="Заголовок 1">
            <a:extLst>
              <a:ext uri="{FF2B5EF4-FFF2-40B4-BE49-F238E27FC236}">
                <a16:creationId xmlns:a16="http://schemas.microsoft.com/office/drawing/2014/main" xmlns="" id="{72FDFA87-725D-3095-5B39-207265A6B5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211733" y="20265"/>
            <a:ext cx="2970880" cy="39172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2400" dirty="0">
                <a:solidFill>
                  <a:schemeClr val="accent2"/>
                </a:solidFill>
                <a:latin typeface="Bahnschrift SemiBold Condensed" panose="020B0502040204020203" pitchFamily="34" charset="0"/>
              </a:rPr>
              <a:t>Характеристика организации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B1D2EF7C-FF34-52C2-3F84-4FB83EB862BF}"/>
              </a:ext>
            </a:extLst>
          </p:cNvPr>
          <p:cNvCxnSpPr>
            <a:cxnSpLocks/>
          </p:cNvCxnSpPr>
          <p:nvPr/>
        </p:nvCxnSpPr>
        <p:spPr>
          <a:xfrm>
            <a:off x="342900" y="228600"/>
            <a:ext cx="8726593" cy="0"/>
          </a:xfrm>
          <a:prstGeom prst="line">
            <a:avLst/>
          </a:prstGeom>
          <a:ln w="1587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1C2ADAD2-0EFF-CCDB-3A53-7C2E06C37934}"/>
              </a:ext>
            </a:extLst>
          </p:cNvPr>
          <p:cNvSpPr/>
          <p:nvPr/>
        </p:nvSpPr>
        <p:spPr>
          <a:xfrm>
            <a:off x="10432184" y="342983"/>
            <a:ext cx="1636712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ED7D31"/>
                </a:solidFill>
                <a:latin typeface="Bahnschrift Condensed" panose="020B0502040204020203" pitchFamily="34" charset="0"/>
                <a:cs typeface="Calibri Light" panose="020F0302020204030204" pitchFamily="34" charset="0"/>
              </a:rPr>
              <a:t>53 </a:t>
            </a:r>
            <a:r>
              <a:rPr lang="ru-RU" sz="2000" dirty="0">
                <a:solidFill>
                  <a:srgbClr val="ED7D31"/>
                </a:solidFill>
                <a:latin typeface="Bahnschrift Condensed" panose="020B0502040204020203" pitchFamily="34" charset="0"/>
                <a:cs typeface="Calibri Light" panose="020F0302020204030204" pitchFamily="34" charset="0"/>
              </a:rPr>
              <a:t>котельных</a:t>
            </a:r>
            <a:r>
              <a:rPr lang="ru-RU" sz="1600" dirty="0">
                <a:solidFill>
                  <a:srgbClr val="ED7D31"/>
                </a:solidFill>
                <a:latin typeface="Bahnschrift Condensed" panose="020B0502040204020203" pitchFamily="34" charset="0"/>
                <a:cs typeface="Calibri Light" panose="020F0302020204030204" pitchFamily="34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accent1"/>
                </a:solidFill>
                <a:latin typeface="Bahnschrift Condensed" panose="020B0502040204020203" pitchFamily="34" charset="0"/>
                <a:cs typeface="Calibri Light" panose="020F0302020204030204" pitchFamily="34" charset="0"/>
              </a:rPr>
              <a:t>3</a:t>
            </a:r>
            <a:r>
              <a:rPr lang="en-US" dirty="0">
                <a:solidFill>
                  <a:schemeClr val="accent1"/>
                </a:solidFill>
                <a:latin typeface="Bahnschrift Condensed" panose="020B0502040204020203" pitchFamily="34" charset="0"/>
                <a:cs typeface="Calibri Light" panose="020F0302020204030204" pitchFamily="34" charset="0"/>
              </a:rPr>
              <a:t> </a:t>
            </a:r>
            <a:r>
              <a:rPr lang="ru-RU" dirty="0">
                <a:solidFill>
                  <a:schemeClr val="accent1"/>
                </a:solidFill>
                <a:latin typeface="Bahnschrift Condensed" panose="020B0502040204020203" pitchFamily="34" charset="0"/>
                <a:cs typeface="Calibri Light" panose="020F0302020204030204" pitchFamily="34" charset="0"/>
              </a:rPr>
              <a:t>ЦТП</a:t>
            </a:r>
            <a:r>
              <a:rPr lang="en-US" dirty="0">
                <a:solidFill>
                  <a:schemeClr val="accent1"/>
                </a:solidFill>
                <a:latin typeface="Bahnschrift Condensed" panose="020B0502040204020203" pitchFamily="34" charset="0"/>
                <a:cs typeface="Calibri Light" panose="020F0302020204030204" pitchFamily="34" charset="0"/>
              </a:rPr>
              <a:t>/</a:t>
            </a:r>
            <a:r>
              <a:rPr lang="ru-RU" dirty="0">
                <a:solidFill>
                  <a:schemeClr val="accent1"/>
                </a:solidFill>
                <a:latin typeface="Bahnschrift Condensed" panose="020B0502040204020203" pitchFamily="34" charset="0"/>
                <a:cs typeface="Calibri Light" panose="020F0302020204030204" pitchFamily="34" charset="0"/>
              </a:rPr>
              <a:t>НС</a:t>
            </a:r>
            <a:endParaRPr lang="ru-RU" sz="1600" dirty="0">
              <a:solidFill>
                <a:schemeClr val="accent1"/>
              </a:solidFill>
              <a:latin typeface="Bahnschrift Condensed" panose="020B0502040204020203" pitchFamily="34" charset="0"/>
              <a:cs typeface="Calibri Light" panose="020F030202020403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1"/>
                </a:solidFill>
                <a:latin typeface="Bahnschrift Condensed" panose="020B0502040204020203" pitchFamily="34" charset="0"/>
                <a:cs typeface="Calibri Light" panose="020F0302020204030204" pitchFamily="34" charset="0"/>
              </a:rPr>
              <a:t>14</a:t>
            </a:r>
            <a:r>
              <a:rPr lang="ru-RU" sz="1600" b="1" dirty="0">
                <a:solidFill>
                  <a:schemeClr val="accent1"/>
                </a:solidFill>
                <a:latin typeface="Bahnschrift Condensed" panose="020B0502040204020203" pitchFamily="34" charset="0"/>
                <a:cs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chemeClr val="accent1"/>
                </a:solidFill>
                <a:latin typeface="Bahnschrift Condensed" panose="020B0502040204020203" pitchFamily="34" charset="0"/>
                <a:cs typeface="Calibri Light" panose="020F0302020204030204" pitchFamily="34" charset="0"/>
              </a:rPr>
              <a:t>районов СПб</a:t>
            </a:r>
            <a:endParaRPr lang="en-US" sz="2000" dirty="0">
              <a:solidFill>
                <a:schemeClr val="accent1"/>
              </a:solidFill>
              <a:latin typeface="Bahnschrift Condensed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5127" name="TextBox 26">
            <a:extLst>
              <a:ext uri="{FF2B5EF4-FFF2-40B4-BE49-F238E27FC236}">
                <a16:creationId xmlns:a16="http://schemas.microsoft.com/office/drawing/2014/main" xmlns="" id="{9E5F339B-62DE-B2A0-642F-C146438B8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2781" y="2374582"/>
            <a:ext cx="5064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15</a:t>
            </a:r>
          </a:p>
        </p:txBody>
      </p:sp>
      <p:sp>
        <p:nvSpPr>
          <p:cNvPr id="5128" name="TextBox 27">
            <a:extLst>
              <a:ext uri="{FF2B5EF4-FFF2-40B4-BE49-F238E27FC236}">
                <a16:creationId xmlns:a16="http://schemas.microsoft.com/office/drawing/2014/main" xmlns="" id="{59A8E242-0D3C-3414-5369-0AAE8D9A4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1385" y="4184088"/>
            <a:ext cx="504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5129" name="TextBox 28">
            <a:extLst>
              <a:ext uri="{FF2B5EF4-FFF2-40B4-BE49-F238E27FC236}">
                <a16:creationId xmlns:a16="http://schemas.microsoft.com/office/drawing/2014/main" xmlns="" id="{0C1D314F-48FE-85AF-AFBF-3C48B45D4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4010" y="4000732"/>
            <a:ext cx="504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5130" name="TextBox 29">
            <a:extLst>
              <a:ext uri="{FF2B5EF4-FFF2-40B4-BE49-F238E27FC236}">
                <a16:creationId xmlns:a16="http://schemas.microsoft.com/office/drawing/2014/main" xmlns="" id="{7223DC47-3091-110C-A6B3-B8E65FA25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185" y="3117288"/>
            <a:ext cx="504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5131" name="TextBox 30">
            <a:extLst>
              <a:ext uri="{FF2B5EF4-FFF2-40B4-BE49-F238E27FC236}">
                <a16:creationId xmlns:a16="http://schemas.microsoft.com/office/drawing/2014/main" xmlns="" id="{CB7A4B22-6015-86F2-581C-D26E992A4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185" y="2402913"/>
            <a:ext cx="506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5132" name="TextBox 31">
            <a:extLst>
              <a:ext uri="{FF2B5EF4-FFF2-40B4-BE49-F238E27FC236}">
                <a16:creationId xmlns:a16="http://schemas.microsoft.com/office/drawing/2014/main" xmlns="" id="{B9946398-1C37-58D4-C432-2FB256C4F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0897" y="2033026"/>
            <a:ext cx="504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5133" name="TextBox 32">
            <a:extLst>
              <a:ext uri="{FF2B5EF4-FFF2-40B4-BE49-F238E27FC236}">
                <a16:creationId xmlns:a16="http://schemas.microsoft.com/office/drawing/2014/main" xmlns="" id="{C8125F67-719F-8C6C-26C4-903FBEF52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7500" y="1258326"/>
            <a:ext cx="504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5134" name="TextBox 33">
            <a:extLst>
              <a:ext uri="{FF2B5EF4-FFF2-40B4-BE49-F238E27FC236}">
                <a16:creationId xmlns:a16="http://schemas.microsoft.com/office/drawing/2014/main" xmlns="" id="{E01C9217-053D-B0E8-4BD5-AF4AD7DE7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0147" y="1926663"/>
            <a:ext cx="504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5135" name="TextBox 34">
            <a:extLst>
              <a:ext uri="{FF2B5EF4-FFF2-40B4-BE49-F238E27FC236}">
                <a16:creationId xmlns:a16="http://schemas.microsoft.com/office/drawing/2014/main" xmlns="" id="{8AB3C217-B2E2-8F30-A07C-2F15F0FE3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0521" y="1482164"/>
            <a:ext cx="504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5136" name="TextBox 35">
            <a:extLst>
              <a:ext uri="{FF2B5EF4-FFF2-40B4-BE49-F238E27FC236}">
                <a16:creationId xmlns:a16="http://schemas.microsoft.com/office/drawing/2014/main" xmlns="" id="{081B7524-B485-2582-22F0-34A66F691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5340" y="3406802"/>
            <a:ext cx="504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5137" name="TextBox 36">
            <a:extLst>
              <a:ext uri="{FF2B5EF4-FFF2-40B4-BE49-F238E27FC236}">
                <a16:creationId xmlns:a16="http://schemas.microsoft.com/office/drawing/2014/main" xmlns="" id="{CDD0356E-2B27-2405-1CBB-D2B98CDC9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6710" y="2805743"/>
            <a:ext cx="504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5138" name="TextBox 37">
            <a:extLst>
              <a:ext uri="{FF2B5EF4-FFF2-40B4-BE49-F238E27FC236}">
                <a16:creationId xmlns:a16="http://schemas.microsoft.com/office/drawing/2014/main" xmlns="" id="{7934655D-EE0C-5858-0180-533F5EA92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7890" y="3591746"/>
            <a:ext cx="504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5139" name="TextBox 38">
            <a:extLst>
              <a:ext uri="{FF2B5EF4-FFF2-40B4-BE49-F238E27FC236}">
                <a16:creationId xmlns:a16="http://schemas.microsoft.com/office/drawing/2014/main" xmlns="" id="{712F04E8-8433-BE90-C09F-CFB44A0B6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6560" y="3618960"/>
            <a:ext cx="504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42E847F7-CD27-F16F-67BF-E4B6A8692F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094" y="2748925"/>
            <a:ext cx="1049738" cy="759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6000" endPos="28000" dist="5000" dir="5400000" sy="-100000" algn="bl" rotWithShape="0"/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05D7D4B1-B357-9EDF-DC34-1F891D5552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7257" y="390751"/>
            <a:ext cx="1063413" cy="7776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6632B78B-73F2-B299-F994-093FD6943374}"/>
              </a:ext>
            </a:extLst>
          </p:cNvPr>
          <p:cNvSpPr txBox="1"/>
          <p:nvPr/>
        </p:nvSpPr>
        <p:spPr>
          <a:xfrm>
            <a:off x="0" y="3870167"/>
            <a:ext cx="3683727" cy="1367618"/>
          </a:xfrm>
          <a:prstGeom prst="rect">
            <a:avLst/>
          </a:prstGeom>
          <a:solidFill>
            <a:srgbClr val="002A57"/>
          </a:solidFill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15A29"/>
              </a:buClr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chemeClr val="bg1"/>
                </a:solidFill>
                <a:latin typeface="Bahnschrift Light Condensed" panose="020B0502040204020203" pitchFamily="34" charset="0"/>
                <a:cs typeface="Calibri Light" panose="020F0302020204030204" pitchFamily="34" charset="0"/>
              </a:rPr>
              <a:t>ПРОТЯЖЕННОСТЬ ТЕПЛОВЫХ СЕТЕЙ </a:t>
            </a:r>
            <a:r>
              <a:rPr lang="en-US" sz="1400" dirty="0">
                <a:solidFill>
                  <a:schemeClr val="bg1"/>
                </a:solidFill>
                <a:latin typeface="Bahnschrift Light SemiCondensed" panose="020B0502040204020203" pitchFamily="34" charset="0"/>
                <a:cs typeface="Calibri Light" panose="020F0302020204030204" pitchFamily="34" charset="0"/>
              </a:rPr>
              <a:t>–</a:t>
            </a:r>
            <a:r>
              <a:rPr lang="ru-RU" sz="1400" dirty="0">
                <a:solidFill>
                  <a:schemeClr val="bg1"/>
                </a:solidFill>
                <a:latin typeface="Bahnschrift Light SemiCondensed" panose="020B0502040204020203" pitchFamily="34" charset="0"/>
                <a:cs typeface="Calibri Light" panose="020F030202020403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Bahnschrift Condensed" panose="020B0502040204020203" pitchFamily="34" charset="0"/>
                <a:cs typeface="Calibri Light" panose="020F0302020204030204" pitchFamily="34" charset="0"/>
              </a:rPr>
              <a:t>299</a:t>
            </a:r>
            <a:r>
              <a:rPr lang="en-US" sz="1400" dirty="0">
                <a:solidFill>
                  <a:schemeClr val="bg1"/>
                </a:solidFill>
                <a:latin typeface="Bahnschrift Light SemiCondensed" panose="020B0502040204020203" pitchFamily="34" charset="0"/>
                <a:cs typeface="Calibri Light" panose="020F030202020403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Bahnschrift Light SemiCondensed" panose="020B0502040204020203" pitchFamily="34" charset="0"/>
                <a:cs typeface="Calibri Light" panose="020F0302020204030204" pitchFamily="34" charset="0"/>
              </a:rPr>
              <a:t>км </a:t>
            </a:r>
            <a:r>
              <a:rPr lang="en-US" sz="1400" dirty="0">
                <a:solidFill>
                  <a:schemeClr val="bg1"/>
                </a:solidFill>
                <a:latin typeface="Bahnschrift Light SemiCondensed" panose="020B0502040204020203" pitchFamily="34" charset="0"/>
                <a:cs typeface="Calibri Light" panose="020F0302020204030204" pitchFamily="34" charset="0"/>
              </a:rPr>
              <a:t>     </a:t>
            </a:r>
            <a:r>
              <a:rPr lang="en-US" sz="1050" dirty="0">
                <a:solidFill>
                  <a:schemeClr val="bg1"/>
                </a:solidFill>
                <a:latin typeface="Bahnschrift Light SemiCondensed" panose="020B0502040204020203" pitchFamily="34" charset="0"/>
                <a:cs typeface="Calibri Light" panose="020F0302020204030204" pitchFamily="34" charset="0"/>
              </a:rPr>
              <a:t>(</a:t>
            </a:r>
            <a:r>
              <a:rPr lang="ru-RU" sz="1050" dirty="0">
                <a:solidFill>
                  <a:schemeClr val="bg1"/>
                </a:solidFill>
                <a:latin typeface="Bahnschrift Light SemiCondensed" panose="020B0502040204020203" pitchFamily="34" charset="0"/>
                <a:cs typeface="Calibri Light" panose="020F0302020204030204" pitchFamily="34" charset="0"/>
              </a:rPr>
              <a:t>в однотрубном исчислении</a:t>
            </a:r>
            <a:r>
              <a:rPr lang="en-US" sz="1050" dirty="0">
                <a:solidFill>
                  <a:schemeClr val="bg1"/>
                </a:solidFill>
                <a:latin typeface="Bahnschrift Light SemiCondensed" panose="020B0502040204020203" pitchFamily="34" charset="0"/>
                <a:cs typeface="Calibri Light" panose="020F0302020204030204" pitchFamily="34" charset="0"/>
              </a:rPr>
              <a:t>)</a:t>
            </a:r>
            <a:endParaRPr lang="en-US" sz="1400" dirty="0">
              <a:solidFill>
                <a:schemeClr val="bg1"/>
              </a:solidFill>
              <a:latin typeface="Bahnschrift Light SemiCondensed" panose="020B0502040204020203" pitchFamily="34" charset="0"/>
              <a:cs typeface="Calibri Light" panose="020F0302020204030204" pitchFamily="34" charset="0"/>
            </a:endParaRP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15A29"/>
              </a:buClr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chemeClr val="bg1"/>
                </a:solidFill>
                <a:latin typeface="Bahnschrift Light Condensed" panose="020B0502040204020203" pitchFamily="34" charset="0"/>
                <a:cs typeface="Calibri Light" panose="020F0302020204030204" pitchFamily="34" charset="0"/>
              </a:rPr>
              <a:t>ПОДКЛЮЧЕННЫХ ЗДАНИЙ</a:t>
            </a:r>
            <a:r>
              <a:rPr lang="ru-RU" dirty="0">
                <a:solidFill>
                  <a:schemeClr val="bg1"/>
                </a:solidFill>
                <a:latin typeface="Bahnschrift Light Condensed" panose="020B0502040204020203" pitchFamily="34" charset="0"/>
                <a:cs typeface="Calibri Light" panose="020F0302020204030204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Bahnschrift Light SemiCondensed" panose="020B0502040204020203" pitchFamily="34" charset="0"/>
                <a:cs typeface="Calibri Light" panose="020F0302020204030204" pitchFamily="34" charset="0"/>
              </a:rPr>
              <a:t>–</a:t>
            </a:r>
            <a:r>
              <a:rPr lang="ru-RU" sz="1400" dirty="0">
                <a:solidFill>
                  <a:schemeClr val="bg1"/>
                </a:solidFill>
                <a:latin typeface="Bahnschrift Light SemiCondensed" panose="020B0502040204020203" pitchFamily="34" charset="0"/>
                <a:cs typeface="Calibri Light" panose="020F0302020204030204" pitchFamily="34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Bahnschrift Condensed" panose="020B0502040204020203" pitchFamily="34" charset="0"/>
                <a:cs typeface="Calibri Light" panose="020F0302020204030204" pitchFamily="34" charset="0"/>
              </a:rPr>
              <a:t>612</a:t>
            </a:r>
            <a:r>
              <a:rPr lang="ru-RU" sz="1400" dirty="0">
                <a:solidFill>
                  <a:schemeClr val="bg1"/>
                </a:solidFill>
                <a:latin typeface="Bahnschrift Light SemiCondensed" panose="020B0502040204020203" pitchFamily="34" charset="0"/>
                <a:cs typeface="Calibri Light" panose="020F0302020204030204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Bahnschrift Light SemiCondensed" panose="020B0502040204020203" pitchFamily="34" charset="0"/>
                <a:cs typeface="Calibri Light" panose="020F0302020204030204" pitchFamily="34" charset="0"/>
              </a:rPr>
              <a:t>ед</a:t>
            </a:r>
            <a:r>
              <a:rPr lang="en-US" sz="1400" dirty="0">
                <a:solidFill>
                  <a:schemeClr val="bg1"/>
                </a:solidFill>
                <a:latin typeface="Bahnschrift Light SemiCondensed" panose="020B0502040204020203" pitchFamily="34" charset="0"/>
                <a:cs typeface="Calibri Light" panose="020F0302020204030204" pitchFamily="34" charset="0"/>
              </a:rPr>
              <a:t>.</a:t>
            </a:r>
            <a:endParaRPr lang="ru-RU" sz="1400" dirty="0">
              <a:solidFill>
                <a:schemeClr val="bg1"/>
              </a:solidFill>
              <a:latin typeface="Bahnschrift Light SemiCondensed" panose="020B0502040204020203" pitchFamily="34" charset="0"/>
              <a:cs typeface="Calibri Light" panose="020F0302020204030204" pitchFamily="34" charset="0"/>
            </a:endParaRPr>
          </a:p>
        </p:txBody>
      </p: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xmlns="" id="{206E263F-7816-A075-D3DC-EBF3ACA1259B}"/>
              </a:ext>
            </a:extLst>
          </p:cNvPr>
          <p:cNvCxnSpPr>
            <a:cxnSpLocks/>
          </p:cNvCxnSpPr>
          <p:nvPr/>
        </p:nvCxnSpPr>
        <p:spPr>
          <a:xfrm>
            <a:off x="1505881" y="6652022"/>
            <a:ext cx="10053659" cy="0"/>
          </a:xfrm>
          <a:prstGeom prst="line">
            <a:avLst/>
          </a:prstGeom>
          <a:ln>
            <a:solidFill>
              <a:srgbClr val="002A7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7366748-CF60-1D0C-E28E-0A990B9DD79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1201" y="1528071"/>
            <a:ext cx="7257813" cy="5309664"/>
          </a:xfrm>
          <a:prstGeom prst="rect">
            <a:avLst/>
          </a:prstGeom>
        </p:spPr>
      </p:pic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xmlns="" id="{A981BD80-B548-4D1C-DCC0-1A6BD2610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875" y="6446044"/>
            <a:ext cx="492125" cy="411956"/>
          </a:xfrm>
        </p:spPr>
        <p:txBody>
          <a:bodyPr/>
          <a:lstStyle/>
          <a:p>
            <a:pPr algn="ctr">
              <a:spcBef>
                <a:spcPct val="0"/>
              </a:spcBef>
            </a:pPr>
            <a:fld id="{6464FABC-48F6-439E-B351-40CC5EFD56CB}" type="slidenum">
              <a:rPr lang="ru-RU" sz="2800">
                <a:solidFill>
                  <a:srgbClr val="002A7E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pPr algn="ctr">
                <a:spcBef>
                  <a:spcPct val="0"/>
                </a:spcBef>
              </a:pPr>
              <a:t>2</a:t>
            </a:fld>
            <a:endParaRPr lang="ru-RU" sz="2800" dirty="0">
              <a:solidFill>
                <a:srgbClr val="002A7E"/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4">
            <a:extLst>
              <a:ext uri="{FF2B5EF4-FFF2-40B4-BE49-F238E27FC236}">
                <a16:creationId xmlns:a16="http://schemas.microsoft.com/office/drawing/2014/main" xmlns="" id="{BDD59C90-8E9E-D73A-34EA-2EB3AC86A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536" y="6374172"/>
            <a:ext cx="1191846" cy="4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15BBEC70-D5E1-D302-17E1-AF8063FC9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89" y="3811495"/>
            <a:ext cx="4437511" cy="265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65835F0E-05FE-EF0A-7EB8-D1FB218BA1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83192"/>
            <a:ext cx="4715109" cy="2652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C12E7F8-EFC3-FDAF-FE81-594328E8E1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360" y="1157538"/>
            <a:ext cx="3987104" cy="2531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E1F7E092-C825-4D3D-844E-5D897FD06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900" y="15061"/>
            <a:ext cx="4229100" cy="371453"/>
          </a:xfrm>
        </p:spPr>
        <p:txBody>
          <a:bodyPr>
            <a:noAutofit/>
          </a:bodyPr>
          <a:lstStyle/>
          <a:p>
            <a:pPr algn="r"/>
            <a:r>
              <a:rPr lang="ru-RU" sz="2200" dirty="0">
                <a:solidFill>
                  <a:schemeClr val="accent2"/>
                </a:solidFill>
                <a:latin typeface="Bahnschrift SemiBold Condensed" panose="020B0502040204020203" pitchFamily="34" charset="0"/>
              </a:rPr>
              <a:t>Проектирование объектов теплоснабжения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CB0E9487-A316-4703-A5C1-E1B14B094F84}"/>
              </a:ext>
            </a:extLst>
          </p:cNvPr>
          <p:cNvCxnSpPr>
            <a:cxnSpLocks/>
          </p:cNvCxnSpPr>
          <p:nvPr/>
        </p:nvCxnSpPr>
        <p:spPr>
          <a:xfrm>
            <a:off x="342900" y="206387"/>
            <a:ext cx="7536180" cy="0"/>
          </a:xfrm>
          <a:prstGeom prst="line">
            <a:avLst/>
          </a:prstGeom>
          <a:ln w="1587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8AB32D1-492C-CBDC-7958-0D774CFB2405}"/>
              </a:ext>
            </a:extLst>
          </p:cNvPr>
          <p:cNvSpPr txBox="1"/>
          <p:nvPr/>
        </p:nvSpPr>
        <p:spPr>
          <a:xfrm>
            <a:off x="191522" y="200787"/>
            <a:ext cx="1121934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Основные задачи, решаемые на этапе проектирования объектов теплоснабжения: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Bahnschrift Light SemiCondensed" panose="020B0502040204020203" pitchFamily="34" charset="0"/>
              </a:rPr>
              <a:t>Эффективность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Bahnschrift Light SemiCondensed" panose="020B0502040204020203" pitchFamily="34" charset="0"/>
              </a:rPr>
              <a:t>Надежность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Bahnschrift Light SemiCondensed" panose="020B0502040204020203" pitchFamily="34" charset="0"/>
              </a:rPr>
              <a:t>Безопасность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C78DE08-526E-88D6-2A34-816B95FF0DCC}"/>
              </a:ext>
            </a:extLst>
          </p:cNvPr>
          <p:cNvSpPr txBox="1"/>
          <p:nvPr/>
        </p:nvSpPr>
        <p:spPr>
          <a:xfrm>
            <a:off x="117536" y="1928776"/>
            <a:ext cx="112193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Bahnschrift SemiBold Condensed" panose="020B0502040204020203" pitchFamily="34" charset="0"/>
              </a:rPr>
              <a:t>Инструмент для решения основных задач – моделирование тепловых сетей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61541D7-4093-993B-51DB-0DAE1F96624F}"/>
              </a:ext>
            </a:extLst>
          </p:cNvPr>
          <p:cNvSpPr txBox="1"/>
          <p:nvPr/>
        </p:nvSpPr>
        <p:spPr>
          <a:xfrm>
            <a:off x="286349" y="2381294"/>
            <a:ext cx="7691227" cy="1282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latin typeface="Bahnschrift SemiBold Condensed" panose="020B0502040204020203" pitchFamily="34" charset="0"/>
              </a:rPr>
              <a:t>Используемое программное обеспечение: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Bahnschrift Light SemiCondensed" panose="020B0502040204020203" pitchFamily="34" charset="0"/>
              </a:rPr>
              <a:t>      СТАРТ – ПРОФ (разработчик ООО «НТП Трубопровод», г. Москва)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Bahnschrift Light SemiCondensed" panose="020B0502040204020203" pitchFamily="34" charset="0"/>
              </a:rPr>
              <a:t>      </a:t>
            </a:r>
            <a:r>
              <a:rPr lang="en-US" dirty="0">
                <a:latin typeface="Bahnschrift Light SemiCondensed" panose="020B0502040204020203" pitchFamily="34" charset="0"/>
              </a:rPr>
              <a:t>ZULU (</a:t>
            </a:r>
            <a:r>
              <a:rPr lang="ru-RU" dirty="0">
                <a:latin typeface="Bahnschrift Light SemiCondensed" panose="020B0502040204020203" pitchFamily="34" charset="0"/>
              </a:rPr>
              <a:t>разработчик ООО «</a:t>
            </a:r>
            <a:r>
              <a:rPr lang="ru-RU" dirty="0" err="1">
                <a:latin typeface="Bahnschrift Light SemiCondensed" panose="020B0502040204020203" pitchFamily="34" charset="0"/>
              </a:rPr>
              <a:t>Политерм</a:t>
            </a:r>
            <a:r>
              <a:rPr lang="ru-RU" dirty="0">
                <a:latin typeface="Bahnschrift Light SemiCondensed" panose="020B0502040204020203" pitchFamily="34" charset="0"/>
              </a:rPr>
              <a:t>», г. Санкт-Петербург)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A3A31957-B0FC-FA67-A79E-B59D24075B72}"/>
              </a:ext>
            </a:extLst>
          </p:cNvPr>
          <p:cNvCxnSpPr>
            <a:cxnSpLocks/>
          </p:cNvCxnSpPr>
          <p:nvPr/>
        </p:nvCxnSpPr>
        <p:spPr>
          <a:xfrm>
            <a:off x="1505881" y="6652022"/>
            <a:ext cx="10053659" cy="0"/>
          </a:xfrm>
          <a:prstGeom prst="line">
            <a:avLst/>
          </a:prstGeom>
          <a:ln>
            <a:solidFill>
              <a:srgbClr val="002A7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10">
            <a:extLst>
              <a:ext uri="{FF2B5EF4-FFF2-40B4-BE49-F238E27FC236}">
                <a16:creationId xmlns:a16="http://schemas.microsoft.com/office/drawing/2014/main" xmlns="" id="{E7F94F16-C118-B269-33C3-22437ADEE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875" y="6446044"/>
            <a:ext cx="492125" cy="411956"/>
          </a:xfrm>
        </p:spPr>
        <p:txBody>
          <a:bodyPr/>
          <a:lstStyle/>
          <a:p>
            <a:pPr algn="ctr">
              <a:spcBef>
                <a:spcPct val="0"/>
              </a:spcBef>
            </a:pPr>
            <a:fld id="{6464FABC-48F6-439E-B351-40CC5EFD56CB}" type="slidenum">
              <a:rPr lang="ru-RU" sz="2800">
                <a:solidFill>
                  <a:srgbClr val="002A7E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pPr algn="ctr">
                <a:spcBef>
                  <a:spcPct val="0"/>
                </a:spcBef>
              </a:pPr>
              <a:t>3</a:t>
            </a:fld>
            <a:endParaRPr lang="ru-RU" sz="2800" dirty="0">
              <a:solidFill>
                <a:srgbClr val="002A7E"/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4">
            <a:extLst>
              <a:ext uri="{FF2B5EF4-FFF2-40B4-BE49-F238E27FC236}">
                <a16:creationId xmlns:a16="http://schemas.microsoft.com/office/drawing/2014/main" xmlns="" id="{098EFB07-5ADB-27E5-C0A3-25A581A6B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536" y="6374172"/>
            <a:ext cx="1191846" cy="4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505FCC57-5FEE-EC02-8AD8-B3DCE257A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920864"/>
            <a:ext cx="278568" cy="27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66B49692-A2FB-141A-E4FC-439808D1B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304624"/>
            <a:ext cx="278568" cy="27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917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C8B321CE-2BA1-45A4-BE22-6E7028ADE03B}"/>
              </a:ext>
            </a:extLst>
          </p:cNvPr>
          <p:cNvSpPr txBox="1">
            <a:spLocks/>
          </p:cNvSpPr>
          <p:nvPr/>
        </p:nvSpPr>
        <p:spPr>
          <a:xfrm>
            <a:off x="8130541" y="-15617"/>
            <a:ext cx="4061459" cy="434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dirty="0">
                <a:solidFill>
                  <a:schemeClr val="accent2"/>
                </a:solidFill>
                <a:latin typeface="Bahnschrift SemiBold Condensed" panose="020B0502040204020203" pitchFamily="34" charset="0"/>
                <a:cs typeface="Calibri Light" panose="020F0302020204030204" pitchFamily="34" charset="0"/>
              </a:rPr>
              <a:t>Строительство объектов теплоснабжения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49AF106C-4A87-4530-9A11-CE35229EDD6D}"/>
              </a:ext>
            </a:extLst>
          </p:cNvPr>
          <p:cNvCxnSpPr>
            <a:cxnSpLocks/>
          </p:cNvCxnSpPr>
          <p:nvPr/>
        </p:nvCxnSpPr>
        <p:spPr>
          <a:xfrm>
            <a:off x="342900" y="198767"/>
            <a:ext cx="7734300" cy="0"/>
          </a:xfrm>
          <a:prstGeom prst="line">
            <a:avLst/>
          </a:prstGeom>
          <a:ln w="1587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47749F2-AEE0-5B7F-AF03-72F65E959656}"/>
              </a:ext>
            </a:extLst>
          </p:cNvPr>
          <p:cNvSpPr txBox="1"/>
          <p:nvPr/>
        </p:nvSpPr>
        <p:spPr>
          <a:xfrm>
            <a:off x="342899" y="423514"/>
            <a:ext cx="100473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Bahnschrift SemiBold Condensed" panose="020B0502040204020203" pitchFamily="34" charset="0"/>
              </a:rPr>
              <a:t>Основные задачи, решаемые на этапе строительства объектов теплоснабжения: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BD3BD54-2026-F0E4-66D8-E8B459D31CEA}"/>
              </a:ext>
            </a:extLst>
          </p:cNvPr>
          <p:cNvSpPr txBox="1"/>
          <p:nvPr/>
        </p:nvSpPr>
        <p:spPr>
          <a:xfrm>
            <a:off x="340194" y="2029512"/>
            <a:ext cx="112193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Bahnschrift SemiBold Condensed" panose="020B0502040204020203" pitchFamily="34" charset="0"/>
              </a:rPr>
              <a:t>Мероприятия для решения основных задач: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B908A6A-2E00-8099-8DD9-210F05D8536E}"/>
              </a:ext>
            </a:extLst>
          </p:cNvPr>
          <p:cNvSpPr txBox="1"/>
          <p:nvPr/>
        </p:nvSpPr>
        <p:spPr>
          <a:xfrm>
            <a:off x="491079" y="2607352"/>
            <a:ext cx="53640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900">
              <a:buAutoNum type="arabicPeriod"/>
            </a:pPr>
            <a:r>
              <a:rPr lang="ru-RU" sz="2000" dirty="0">
                <a:latin typeface="Bahnschrift Light SemiCondensed" panose="020B0502040204020203" pitchFamily="34" charset="0"/>
              </a:rPr>
              <a:t>Использование пред изолированных труб</a:t>
            </a:r>
          </a:p>
          <a:p>
            <a:r>
              <a:rPr lang="ru-RU" sz="2000" dirty="0">
                <a:latin typeface="Bahnschrift Light SemiCondensed" panose="020B0502040204020203" pitchFamily="34" charset="0"/>
              </a:rPr>
              <a:t>      - тепловые потери⬇️до 2-4%</a:t>
            </a:r>
          </a:p>
          <a:p>
            <a:r>
              <a:rPr lang="ru-RU" sz="2000" dirty="0">
                <a:latin typeface="Bahnschrift Light SemiCondensed" panose="020B0502040204020203" pitchFamily="34" charset="0"/>
              </a:rPr>
              <a:t>      - долговечность⬆️до 30 лет</a:t>
            </a:r>
          </a:p>
          <a:p>
            <a:r>
              <a:rPr lang="ru-RU" sz="2000" dirty="0">
                <a:latin typeface="Bahnschrift Light SemiCondensed" panose="020B0502040204020203" pitchFamily="34" charset="0"/>
              </a:rPr>
              <a:t>      - затраты при строительстве⬇️в 1,3 раза</a:t>
            </a:r>
          </a:p>
          <a:p>
            <a:r>
              <a:rPr lang="ru-RU" sz="2000" dirty="0">
                <a:latin typeface="Bahnschrift Light SemiCondensed" panose="020B0502040204020203" pitchFamily="34" charset="0"/>
              </a:rPr>
              <a:t>      - затраты на ремонт⬇️ в 3 раза</a:t>
            </a:r>
          </a:p>
          <a:p>
            <a:r>
              <a:rPr lang="ru-RU" sz="2000" dirty="0">
                <a:latin typeface="Bahnschrift Light SemiCondensed" panose="020B0502040204020203" pitchFamily="34" charset="0"/>
              </a:rPr>
              <a:t>      - срок окупаемости⬇️ до 2-х лет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EAD2F637-A115-CF80-5ECD-B83572A13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574" y="1336841"/>
            <a:ext cx="4299871" cy="2687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7F5DEDA-E3B4-50DB-EA71-9CFB7826D6FC}"/>
              </a:ext>
            </a:extLst>
          </p:cNvPr>
          <p:cNvSpPr txBox="1"/>
          <p:nvPr/>
        </p:nvSpPr>
        <p:spPr>
          <a:xfrm>
            <a:off x="564308" y="4856764"/>
            <a:ext cx="53640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Bahnschrift Light SemiCondensed" panose="020B0502040204020203" pitchFamily="34" charset="0"/>
              </a:rPr>
              <a:t>2.   Бестраншейные методы прокладки</a:t>
            </a:r>
          </a:p>
          <a:p>
            <a:r>
              <a:rPr lang="ru-RU" sz="2000" dirty="0">
                <a:latin typeface="Bahnschrift Light SemiCondensed" panose="020B0502040204020203" pitchFamily="34" charset="0"/>
              </a:rPr>
              <a:t>      - время строительства⬇️ до 25%</a:t>
            </a:r>
          </a:p>
          <a:p>
            <a:r>
              <a:rPr lang="ru-RU" sz="2000" dirty="0">
                <a:latin typeface="Bahnschrift Light SemiCondensed" panose="020B0502040204020203" pitchFamily="34" charset="0"/>
              </a:rPr>
              <a:t>      - затраты при строительстве⬇️ до 20%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3E0580C8-6316-BC9C-4F90-329715C55B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300" y="3537888"/>
            <a:ext cx="3687662" cy="2908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504A041C-E505-135B-8492-B380A1137605}"/>
              </a:ext>
            </a:extLst>
          </p:cNvPr>
          <p:cNvCxnSpPr>
            <a:cxnSpLocks/>
          </p:cNvCxnSpPr>
          <p:nvPr/>
        </p:nvCxnSpPr>
        <p:spPr>
          <a:xfrm>
            <a:off x="1505881" y="6652022"/>
            <a:ext cx="10053659" cy="0"/>
          </a:xfrm>
          <a:prstGeom prst="line">
            <a:avLst/>
          </a:prstGeom>
          <a:ln>
            <a:solidFill>
              <a:srgbClr val="002A7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10">
            <a:extLst>
              <a:ext uri="{FF2B5EF4-FFF2-40B4-BE49-F238E27FC236}">
                <a16:creationId xmlns:a16="http://schemas.microsoft.com/office/drawing/2014/main" xmlns="" id="{523E6116-5871-CAA0-6C63-A235BA329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875" y="6446044"/>
            <a:ext cx="492125" cy="411956"/>
          </a:xfrm>
        </p:spPr>
        <p:txBody>
          <a:bodyPr/>
          <a:lstStyle/>
          <a:p>
            <a:pPr algn="ctr">
              <a:spcBef>
                <a:spcPct val="0"/>
              </a:spcBef>
            </a:pPr>
            <a:fld id="{6464FABC-48F6-439E-B351-40CC5EFD56CB}" type="slidenum">
              <a:rPr lang="ru-RU" sz="2800">
                <a:solidFill>
                  <a:srgbClr val="002A7E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pPr algn="ctr">
                <a:spcBef>
                  <a:spcPct val="0"/>
                </a:spcBef>
              </a:pPr>
              <a:t>4</a:t>
            </a:fld>
            <a:endParaRPr lang="ru-RU" sz="2800" dirty="0">
              <a:solidFill>
                <a:srgbClr val="002A7E"/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4">
            <a:extLst>
              <a:ext uri="{FF2B5EF4-FFF2-40B4-BE49-F238E27FC236}">
                <a16:creationId xmlns:a16="http://schemas.microsoft.com/office/drawing/2014/main" xmlns="" id="{1F1B0ACA-7EDF-DA6E-FE15-5752E07E2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536" y="6374172"/>
            <a:ext cx="1191846" cy="4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21AF2D2-489D-003A-4DA6-B0291979D5B8}"/>
              </a:ext>
            </a:extLst>
          </p:cNvPr>
          <p:cNvSpPr txBox="1"/>
          <p:nvPr/>
        </p:nvSpPr>
        <p:spPr>
          <a:xfrm>
            <a:off x="564308" y="895653"/>
            <a:ext cx="100473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000" dirty="0">
                <a:latin typeface="Bahnschrift Light SemiCondensed" panose="020B0502040204020203" pitchFamily="34" charset="0"/>
              </a:rPr>
              <a:t>Экономическая эффективность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Bahnschrift Light SemiCondensed" panose="020B0502040204020203" pitchFamily="34" charset="0"/>
              </a:rPr>
              <a:t>Повышение надежности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latin typeface="Bahnschrift Light SemiCondensed" panose="020B0502040204020203" pitchFamily="34" charset="0"/>
              </a:rPr>
              <a:t>Экологическая безопасность </a:t>
            </a:r>
          </a:p>
        </p:txBody>
      </p:sp>
    </p:spTree>
    <p:extLst>
      <p:ext uri="{BB962C8B-B14F-4D97-AF65-F5344CB8AC3E}">
        <p14:creationId xmlns:p14="http://schemas.microsoft.com/office/powerpoint/2010/main" val="1208362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CC8D07F-90B5-9BF3-3D76-6C7942195A40}"/>
              </a:ext>
            </a:extLst>
          </p:cNvPr>
          <p:cNvSpPr txBox="1"/>
          <p:nvPr/>
        </p:nvSpPr>
        <p:spPr>
          <a:xfrm>
            <a:off x="342900" y="401861"/>
            <a:ext cx="61421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 startAt="3"/>
            </a:pPr>
            <a:r>
              <a:rPr lang="ru-RU" sz="2800" dirty="0">
                <a:latin typeface="Bahnschrift SemiBold Condensed" panose="020B0502040204020203" pitchFamily="34" charset="0"/>
              </a:rPr>
              <a:t>Использование частотных преобразователей</a:t>
            </a:r>
          </a:p>
          <a:p>
            <a:r>
              <a:rPr lang="ru-RU" sz="2000" dirty="0">
                <a:latin typeface="Bahnschrift Light SemiCondensed" panose="020B0502040204020203" pitchFamily="34" charset="0"/>
              </a:rPr>
              <a:t>      - затраты на электроэнергию⬇️до 60%</a:t>
            </a:r>
          </a:p>
          <a:p>
            <a:r>
              <a:rPr lang="ru-RU" sz="2000" dirty="0">
                <a:latin typeface="Bahnschrift Light SemiCondensed" panose="020B0502040204020203" pitchFamily="34" charset="0"/>
              </a:rPr>
              <a:t>      - затраты на водоснабжение⬇️до 60%</a:t>
            </a:r>
          </a:p>
          <a:p>
            <a:r>
              <a:rPr lang="ru-RU" sz="2000" dirty="0">
                <a:latin typeface="Bahnschrift Light SemiCondensed" panose="020B0502040204020203" pitchFamily="34" charset="0"/>
              </a:rPr>
              <a:t>      - срок службы оборудования⬆️в 2 раза</a:t>
            </a:r>
          </a:p>
          <a:p>
            <a:r>
              <a:rPr lang="ru-RU" sz="2000" dirty="0">
                <a:latin typeface="Bahnschrift Light SemiCondensed" panose="020B0502040204020203" pitchFamily="34" charset="0"/>
              </a:rPr>
              <a:t>      - затраты на ремонт оборудования⬇️до 50%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D816A5E-7458-47E0-C9E9-8C73C312EB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364" y="3703184"/>
            <a:ext cx="4254742" cy="26112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5F980BB-3B49-B56C-85B6-28A4A31709AD}"/>
              </a:ext>
            </a:extLst>
          </p:cNvPr>
          <p:cNvSpPr txBox="1"/>
          <p:nvPr/>
        </p:nvSpPr>
        <p:spPr>
          <a:xfrm>
            <a:off x="342899" y="2234814"/>
            <a:ext cx="64372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Bahnschrift SemiBold Condensed" panose="020B0502040204020203" pitchFamily="34" charset="0"/>
              </a:rPr>
              <a:t>4.   Использование современных приборов учета</a:t>
            </a:r>
            <a:endParaRPr lang="ru-RU" sz="2000" dirty="0">
              <a:latin typeface="Bahnschrift SemiBold Condensed" panose="020B0502040204020203" pitchFamily="34" charset="0"/>
            </a:endParaRPr>
          </a:p>
          <a:p>
            <a:r>
              <a:rPr lang="ru-RU" sz="2000" dirty="0">
                <a:latin typeface="Bahnschrift Light SemiCondensed" panose="020B0502040204020203" pitchFamily="34" charset="0"/>
              </a:rPr>
              <a:t>      - затраты ресурсов на генерацию⬇️до 15%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40488E38-5212-EBCB-AC3E-CFB4E2B4D9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710" y="506275"/>
            <a:ext cx="3542001" cy="1986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670776B1-9C5A-75BB-5DC1-0CFBE7CDF7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597" y="1835600"/>
            <a:ext cx="3098167" cy="1742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91EDB0E1-DB1A-661D-A29B-C309CF1B4E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72" y="3196209"/>
            <a:ext cx="1951617" cy="2602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DED8BE04-35B7-49A7-E59E-CB2E450C44F4}"/>
              </a:ext>
            </a:extLst>
          </p:cNvPr>
          <p:cNvCxnSpPr>
            <a:cxnSpLocks/>
          </p:cNvCxnSpPr>
          <p:nvPr/>
        </p:nvCxnSpPr>
        <p:spPr>
          <a:xfrm>
            <a:off x="1505881" y="6652022"/>
            <a:ext cx="10053659" cy="0"/>
          </a:xfrm>
          <a:prstGeom prst="line">
            <a:avLst/>
          </a:prstGeom>
          <a:ln>
            <a:solidFill>
              <a:srgbClr val="002A7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9FB62688-57D4-AA7C-36C8-9C5CC50221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890" y="3655314"/>
            <a:ext cx="2912985" cy="20798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Номер слайда 10">
            <a:extLst>
              <a:ext uri="{FF2B5EF4-FFF2-40B4-BE49-F238E27FC236}">
                <a16:creationId xmlns:a16="http://schemas.microsoft.com/office/drawing/2014/main" xmlns="" id="{9C2C7E23-82E1-2169-48CF-E2A2DB8A8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875" y="6446044"/>
            <a:ext cx="492125" cy="411956"/>
          </a:xfrm>
        </p:spPr>
        <p:txBody>
          <a:bodyPr/>
          <a:lstStyle/>
          <a:p>
            <a:pPr algn="ctr">
              <a:spcBef>
                <a:spcPct val="0"/>
              </a:spcBef>
            </a:pPr>
            <a:fld id="{6464FABC-48F6-439E-B351-40CC5EFD56CB}" type="slidenum">
              <a:rPr lang="ru-RU" sz="2800">
                <a:solidFill>
                  <a:srgbClr val="002A7E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pPr algn="ctr">
                <a:spcBef>
                  <a:spcPct val="0"/>
                </a:spcBef>
              </a:pPr>
              <a:t>5</a:t>
            </a:fld>
            <a:endParaRPr lang="ru-RU" sz="2800" dirty="0">
              <a:solidFill>
                <a:srgbClr val="002A7E"/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4">
            <a:extLst>
              <a:ext uri="{FF2B5EF4-FFF2-40B4-BE49-F238E27FC236}">
                <a16:creationId xmlns:a16="http://schemas.microsoft.com/office/drawing/2014/main" xmlns="" id="{7342CDC6-0F4C-A057-4C5C-2FF863636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536" y="6374172"/>
            <a:ext cx="1191846" cy="4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Заголовок 1">
            <a:extLst>
              <a:ext uri="{FF2B5EF4-FFF2-40B4-BE49-F238E27FC236}">
                <a16:creationId xmlns:a16="http://schemas.microsoft.com/office/drawing/2014/main" xmlns="" id="{B9BE0CD4-70FF-2A28-C2D9-FA1E64765BDD}"/>
              </a:ext>
            </a:extLst>
          </p:cNvPr>
          <p:cNvSpPr txBox="1">
            <a:spLocks/>
          </p:cNvSpPr>
          <p:nvPr/>
        </p:nvSpPr>
        <p:spPr>
          <a:xfrm>
            <a:off x="8130541" y="-15617"/>
            <a:ext cx="4061459" cy="434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dirty="0">
                <a:solidFill>
                  <a:schemeClr val="accent2"/>
                </a:solidFill>
                <a:latin typeface="Bahnschrift SemiBold Condensed" panose="020B0502040204020203" pitchFamily="34" charset="0"/>
                <a:cs typeface="Calibri Light" panose="020F0302020204030204" pitchFamily="34" charset="0"/>
              </a:rPr>
              <a:t>Строительство объектов теплоснабжения</a:t>
            </a: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xmlns="" id="{707ACB0B-E8FF-C814-9C35-0466AAE8B6BD}"/>
              </a:ext>
            </a:extLst>
          </p:cNvPr>
          <p:cNvCxnSpPr>
            <a:cxnSpLocks/>
          </p:cNvCxnSpPr>
          <p:nvPr/>
        </p:nvCxnSpPr>
        <p:spPr>
          <a:xfrm>
            <a:off x="342900" y="198767"/>
            <a:ext cx="7734300" cy="0"/>
          </a:xfrm>
          <a:prstGeom prst="line">
            <a:avLst/>
          </a:prstGeom>
          <a:ln w="1587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4E9D37FE-B0C8-FBB7-8D8E-2495E8E13D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106" y="3441470"/>
            <a:ext cx="2260477" cy="3013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81837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B36ACAA-1696-9C0B-FEC7-F1C9FDE8AE8C}"/>
              </a:ext>
            </a:extLst>
          </p:cNvPr>
          <p:cNvSpPr txBox="1"/>
          <p:nvPr/>
        </p:nvSpPr>
        <p:spPr>
          <a:xfrm>
            <a:off x="373642" y="389736"/>
            <a:ext cx="753083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Bahnschrift SemiBold Condensed" panose="020B0502040204020203" pitchFamily="34" charset="0"/>
              </a:rPr>
              <a:t>5.   Применение </a:t>
            </a:r>
            <a:r>
              <a:rPr lang="ru-RU" sz="2800" dirty="0" err="1">
                <a:latin typeface="Bahnschrift SemiBold Condensed" panose="020B0502040204020203" pitchFamily="34" charset="0"/>
              </a:rPr>
              <a:t>погодозависимого</a:t>
            </a:r>
            <a:r>
              <a:rPr lang="ru-RU" sz="2800" dirty="0">
                <a:latin typeface="Bahnschrift SemiBold Condensed" panose="020B0502040204020203" pitchFamily="34" charset="0"/>
              </a:rPr>
              <a:t> регулирования</a:t>
            </a:r>
          </a:p>
          <a:p>
            <a:r>
              <a:rPr lang="ru-RU" dirty="0">
                <a:latin typeface="Bahnschrift Light SemiCondensed" panose="020B0502040204020203" pitchFamily="34" charset="0"/>
              </a:rPr>
              <a:t>      - расход  топлива⬇️до 15%</a:t>
            </a:r>
          </a:p>
          <a:p>
            <a:r>
              <a:rPr lang="ru-RU" dirty="0">
                <a:latin typeface="Bahnschrift Light SemiCondensed" panose="020B0502040204020203" pitchFamily="34" charset="0"/>
              </a:rPr>
              <a:t>      - выбросы в атмосферу⬇️до 15%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C9491BC-6C88-6037-5652-62BA1ECF7C4B}"/>
              </a:ext>
            </a:extLst>
          </p:cNvPr>
          <p:cNvSpPr txBox="1"/>
          <p:nvPr/>
        </p:nvSpPr>
        <p:spPr>
          <a:xfrm>
            <a:off x="373642" y="1847929"/>
            <a:ext cx="53640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Bahnschrift SemiBold Condensed" panose="020B0502040204020203" pitchFamily="34" charset="0"/>
              </a:rPr>
              <a:t>6.   Использование современных котлов</a:t>
            </a:r>
          </a:p>
          <a:p>
            <a:r>
              <a:rPr lang="ru-RU" dirty="0">
                <a:latin typeface="Bahnschrift Light SemiCondensed" panose="020B0502040204020203" pitchFamily="34" charset="0"/>
              </a:rPr>
              <a:t>      - КПД более 92%</a:t>
            </a:r>
          </a:p>
          <a:p>
            <a:r>
              <a:rPr lang="ru-RU" dirty="0">
                <a:latin typeface="Bahnschrift Light SemiCondensed" panose="020B0502040204020203" pitchFamily="34" charset="0"/>
              </a:rPr>
              <a:t>      - выбросы СО2⬇️до 20%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F4B55FC7-02AF-F6A5-8526-5D8BCBA95D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414" y="3622990"/>
            <a:ext cx="3764071" cy="2823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A270F8A1-A13F-7BC4-9FBF-8B849EC1BE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59" y="3146024"/>
            <a:ext cx="4071907" cy="3125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AAB133B9-8A42-7063-56FE-BE917C0B3829}"/>
              </a:ext>
            </a:extLst>
          </p:cNvPr>
          <p:cNvCxnSpPr>
            <a:cxnSpLocks/>
          </p:cNvCxnSpPr>
          <p:nvPr/>
        </p:nvCxnSpPr>
        <p:spPr>
          <a:xfrm>
            <a:off x="1505881" y="6652022"/>
            <a:ext cx="10053659" cy="0"/>
          </a:xfrm>
          <a:prstGeom prst="line">
            <a:avLst/>
          </a:prstGeom>
          <a:ln>
            <a:solidFill>
              <a:srgbClr val="002A7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8CB72BA9-8270-5E51-4EE7-DDD7757E06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110" y="610295"/>
            <a:ext cx="5136827" cy="3125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Номер слайда 10">
            <a:extLst>
              <a:ext uri="{FF2B5EF4-FFF2-40B4-BE49-F238E27FC236}">
                <a16:creationId xmlns:a16="http://schemas.microsoft.com/office/drawing/2014/main" xmlns="" id="{F10F2E23-299E-52DE-D5F0-84CD4F1F2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875" y="6446044"/>
            <a:ext cx="492125" cy="411956"/>
          </a:xfrm>
        </p:spPr>
        <p:txBody>
          <a:bodyPr/>
          <a:lstStyle/>
          <a:p>
            <a:pPr algn="ctr">
              <a:spcBef>
                <a:spcPct val="0"/>
              </a:spcBef>
            </a:pPr>
            <a:fld id="{6464FABC-48F6-439E-B351-40CC5EFD56CB}" type="slidenum">
              <a:rPr lang="ru-RU" sz="2800">
                <a:solidFill>
                  <a:srgbClr val="002A7E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pPr algn="ctr">
                <a:spcBef>
                  <a:spcPct val="0"/>
                </a:spcBef>
              </a:pPr>
              <a:t>6</a:t>
            </a:fld>
            <a:endParaRPr lang="ru-RU" sz="2800" dirty="0">
              <a:solidFill>
                <a:srgbClr val="002A7E"/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4">
            <a:extLst>
              <a:ext uri="{FF2B5EF4-FFF2-40B4-BE49-F238E27FC236}">
                <a16:creationId xmlns:a16="http://schemas.microsoft.com/office/drawing/2014/main" xmlns="" id="{46F92AFB-90ED-4CEF-8018-E49A95802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536" y="6374172"/>
            <a:ext cx="1191846" cy="4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Заголовок 1">
            <a:extLst>
              <a:ext uri="{FF2B5EF4-FFF2-40B4-BE49-F238E27FC236}">
                <a16:creationId xmlns:a16="http://schemas.microsoft.com/office/drawing/2014/main" xmlns="" id="{CF1CA2F7-644B-1BEF-793E-FFA5F3327B5C}"/>
              </a:ext>
            </a:extLst>
          </p:cNvPr>
          <p:cNvSpPr txBox="1">
            <a:spLocks/>
          </p:cNvSpPr>
          <p:nvPr/>
        </p:nvSpPr>
        <p:spPr>
          <a:xfrm>
            <a:off x="8130541" y="-15617"/>
            <a:ext cx="4061459" cy="434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dirty="0">
                <a:solidFill>
                  <a:schemeClr val="accent2"/>
                </a:solidFill>
                <a:latin typeface="Bahnschrift SemiBold Condensed" panose="020B0502040204020203" pitchFamily="34" charset="0"/>
                <a:cs typeface="Calibri Light" panose="020F0302020204030204" pitchFamily="34" charset="0"/>
              </a:rPr>
              <a:t>Строительство объектов теплоснабжения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189D6AB4-B5CC-2866-F7CD-694521144858}"/>
              </a:ext>
            </a:extLst>
          </p:cNvPr>
          <p:cNvCxnSpPr>
            <a:cxnSpLocks/>
          </p:cNvCxnSpPr>
          <p:nvPr/>
        </p:nvCxnSpPr>
        <p:spPr>
          <a:xfrm>
            <a:off x="342900" y="198767"/>
            <a:ext cx="7734300" cy="0"/>
          </a:xfrm>
          <a:prstGeom prst="line">
            <a:avLst/>
          </a:prstGeom>
          <a:ln w="1587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>
            <a:extLst>
              <a:ext uri="{FF2B5EF4-FFF2-40B4-BE49-F238E27FC236}">
                <a16:creationId xmlns:a16="http://schemas.microsoft.com/office/drawing/2014/main" xmlns="" id="{150B5CC2-11C5-FAE8-10B4-689D15628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1040" y="9690"/>
            <a:ext cx="3774758" cy="346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2200" dirty="0">
                <a:solidFill>
                  <a:schemeClr val="accent2"/>
                </a:solidFill>
                <a:latin typeface="Bahnschrift SemiBold Condensed" panose="020B0502040204020203" pitchFamily="34" charset="0"/>
                <a:ea typeface="+mj-ea"/>
                <a:cs typeface="Calibri Light" panose="020F0302020204030204" pitchFamily="34" charset="0"/>
              </a:rPr>
              <a:t>Эффективная эксплуатация объектов </a:t>
            </a:r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xmlns="" id="{45F4D1F5-3CB3-D0C3-EAEF-D34F64724857}"/>
              </a:ext>
            </a:extLst>
          </p:cNvPr>
          <p:cNvCxnSpPr>
            <a:cxnSpLocks/>
          </p:cNvCxnSpPr>
          <p:nvPr/>
        </p:nvCxnSpPr>
        <p:spPr>
          <a:xfrm>
            <a:off x="342900" y="190500"/>
            <a:ext cx="7871460" cy="0"/>
          </a:xfrm>
          <a:prstGeom prst="line">
            <a:avLst/>
          </a:prstGeom>
          <a:ln w="1587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A1CE231-FD5D-4055-F917-DF2886DA18FE}"/>
              </a:ext>
            </a:extLst>
          </p:cNvPr>
          <p:cNvSpPr txBox="1"/>
          <p:nvPr/>
        </p:nvSpPr>
        <p:spPr>
          <a:xfrm>
            <a:off x="342900" y="16540"/>
            <a:ext cx="5401592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ru-RU" sz="2800" dirty="0">
                <a:latin typeface="Bahnschrift SemiBold Condensed" panose="020B0502040204020203" pitchFamily="34" charset="0"/>
              </a:rPr>
              <a:t>Основные направления развития:</a:t>
            </a:r>
            <a:endParaRPr lang="ru-RU" sz="2000" dirty="0">
              <a:latin typeface="Bahnschrift Light SemiCondensed" panose="020B0502040204020203" pitchFamily="34" charset="0"/>
            </a:endParaRPr>
          </a:p>
          <a:p>
            <a:pPr indent="-342900">
              <a:buAutoNum type="arabicPeriod"/>
            </a:pPr>
            <a:r>
              <a:rPr lang="ru-RU" sz="2000" b="1" dirty="0">
                <a:latin typeface="Bahnschrift Light SemiCondensed" panose="020B0502040204020203" pitchFamily="34" charset="0"/>
              </a:rPr>
              <a:t>Автоматизация и диспетчеризация</a:t>
            </a:r>
          </a:p>
          <a:p>
            <a:r>
              <a:rPr lang="ru-RU" sz="2000" dirty="0">
                <a:latin typeface="Bahnschrift Light SemiCondensed" panose="020B0502040204020203" pitchFamily="34" charset="0"/>
              </a:rPr>
              <a:t>    - контроль параметров в реальном времени</a:t>
            </a:r>
          </a:p>
          <a:p>
            <a:r>
              <a:rPr lang="ru-RU" sz="2000" dirty="0">
                <a:latin typeface="Bahnschrift Light SemiCondensed" panose="020B0502040204020203" pitchFamily="34" charset="0"/>
              </a:rPr>
              <a:t>    - своевременное обнаружение неполадок</a:t>
            </a:r>
          </a:p>
          <a:p>
            <a:r>
              <a:rPr lang="ru-RU" sz="2000" b="1" dirty="0">
                <a:latin typeface="Times New Roman" panose="02020603050405020304" pitchFamily="18" charset="0"/>
              </a:rPr>
              <a:t>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6F90746-3BE0-E77D-6A5A-363EB2EAB7BA}"/>
              </a:ext>
            </a:extLst>
          </p:cNvPr>
          <p:cNvSpPr txBox="1"/>
          <p:nvPr/>
        </p:nvSpPr>
        <p:spPr>
          <a:xfrm>
            <a:off x="5578698" y="845821"/>
            <a:ext cx="636723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Bahnschrift Light SemiCondensed" panose="020B0502040204020203" pitchFamily="34" charset="0"/>
              </a:rPr>
              <a:t>2. Энергосбережение и энергоэффективность  </a:t>
            </a:r>
          </a:p>
          <a:p>
            <a:r>
              <a:rPr lang="ru-RU" sz="2000" dirty="0">
                <a:latin typeface="Bahnschrift Light SemiCondensed" panose="020B0502040204020203" pitchFamily="34" charset="0"/>
              </a:rPr>
              <a:t>   - использование частотных преобразователей</a:t>
            </a:r>
          </a:p>
          <a:p>
            <a:r>
              <a:rPr lang="ru-RU" sz="2000" dirty="0">
                <a:latin typeface="Bahnschrift Light SemiCondensed" panose="020B0502040204020203" pitchFamily="34" charset="0"/>
              </a:rPr>
              <a:t>   - использование современных приборов учета</a:t>
            </a:r>
          </a:p>
          <a:p>
            <a:r>
              <a:rPr lang="ru-RU" sz="2000" dirty="0">
                <a:latin typeface="Bahnschrift Light SemiCondensed" panose="020B0502040204020203" pitchFamily="34" charset="0"/>
              </a:rPr>
              <a:t>   - применение </a:t>
            </a:r>
            <a:r>
              <a:rPr lang="ru-RU" sz="2000" dirty="0" err="1">
                <a:latin typeface="Bahnschrift Light SemiCondensed" panose="020B0502040204020203" pitchFamily="34" charset="0"/>
              </a:rPr>
              <a:t>погодозависимого</a:t>
            </a:r>
            <a:r>
              <a:rPr lang="ru-RU" sz="2000" dirty="0">
                <a:latin typeface="Bahnschrift Light SemiCondensed" panose="020B0502040204020203" pitchFamily="34" charset="0"/>
              </a:rPr>
              <a:t> регулирования</a:t>
            </a:r>
          </a:p>
          <a:p>
            <a:r>
              <a:rPr lang="ru-RU" sz="2000" dirty="0">
                <a:latin typeface="Bahnschrift Light SemiCondensed" panose="020B0502040204020203" pitchFamily="34" charset="0"/>
              </a:rPr>
              <a:t>   - контроль состава и рекуперация тепла отходящих газов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9922903F-D34E-500C-C7D5-7423489592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064527"/>
              </p:ext>
            </p:extLst>
          </p:nvPr>
        </p:nvGraphicFramePr>
        <p:xfrm>
          <a:off x="495300" y="2758096"/>
          <a:ext cx="11041379" cy="32540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06140">
                  <a:extLst>
                    <a:ext uri="{9D8B030D-6E8A-4147-A177-3AD203B41FA5}">
                      <a16:colId xmlns:a16="http://schemas.microsoft.com/office/drawing/2014/main" xmlns="" val="1074779806"/>
                    </a:ext>
                  </a:extLst>
                </a:gridCol>
                <a:gridCol w="2878667">
                  <a:extLst>
                    <a:ext uri="{9D8B030D-6E8A-4147-A177-3AD203B41FA5}">
                      <a16:colId xmlns:a16="http://schemas.microsoft.com/office/drawing/2014/main" xmlns="" val="2294383378"/>
                    </a:ext>
                  </a:extLst>
                </a:gridCol>
                <a:gridCol w="2851573">
                  <a:extLst>
                    <a:ext uri="{9D8B030D-6E8A-4147-A177-3AD203B41FA5}">
                      <a16:colId xmlns:a16="http://schemas.microsoft.com/office/drawing/2014/main" xmlns="" val="2384225331"/>
                    </a:ext>
                  </a:extLst>
                </a:gridCol>
                <a:gridCol w="1904999">
                  <a:extLst>
                    <a:ext uri="{9D8B030D-6E8A-4147-A177-3AD203B41FA5}">
                      <a16:colId xmlns:a16="http://schemas.microsoft.com/office/drawing/2014/main" xmlns="" val="3685331102"/>
                    </a:ext>
                  </a:extLst>
                </a:gridCol>
              </a:tblGrid>
              <a:tr h="1039163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ru-RU" sz="2400" b="0" dirty="0">
                          <a:effectLst/>
                          <a:latin typeface="Bahnschrift Light Condensed" panose="020B0502040204020203" pitchFamily="34" charset="0"/>
                        </a:rPr>
                        <a:t>Параметр</a:t>
                      </a:r>
                      <a:endParaRPr lang="ru-RU" sz="2400" b="0" dirty="0">
                        <a:effectLst/>
                        <a:latin typeface="Bahnschrift Ligh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A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ru-RU" sz="2400" b="0" dirty="0">
                          <a:effectLst/>
                          <a:latin typeface="Bahnschrift Light Condensed" panose="020B0502040204020203" pitchFamily="34" charset="0"/>
                        </a:rPr>
                        <a:t>Без</a:t>
                      </a:r>
                      <a:r>
                        <a:rPr lang="en-US" sz="2400" b="0" dirty="0">
                          <a:effectLst/>
                          <a:latin typeface="Bahnschrift Light Condensed" panose="020B0502040204020203" pitchFamily="34" charset="0"/>
                        </a:rPr>
                        <a:t> </a:t>
                      </a:r>
                      <a:r>
                        <a:rPr lang="ru-RU" sz="2400" b="0" dirty="0">
                          <a:effectLst/>
                          <a:latin typeface="Bahnschrift Light Condensed" panose="020B0502040204020203" pitchFamily="34" charset="0"/>
                        </a:rPr>
                        <a:t>использования современных технологий</a:t>
                      </a:r>
                      <a:endParaRPr lang="ru-RU" sz="2400" b="0" dirty="0">
                        <a:effectLst/>
                        <a:latin typeface="Bahnschrift Ligh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A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ru-RU" sz="2400" b="0" dirty="0">
                          <a:effectLst/>
                          <a:latin typeface="Bahnschrift Light Condensed" panose="020B0502040204020203" pitchFamily="34" charset="0"/>
                        </a:rPr>
                        <a:t>При использованием современных технологий</a:t>
                      </a:r>
                      <a:endParaRPr lang="ru-RU" sz="2400" b="0" dirty="0">
                        <a:effectLst/>
                        <a:latin typeface="Bahnschrift Ligh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A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ru-RU" sz="2400" b="0" dirty="0">
                          <a:effectLst/>
                          <a:latin typeface="Bahnschrift Light Condensed" panose="020B0502040204020203" pitchFamily="34" charset="0"/>
                        </a:rPr>
                        <a:t>Экономия</a:t>
                      </a:r>
                      <a:endParaRPr lang="ru-RU" sz="2400" b="0" dirty="0">
                        <a:effectLst/>
                        <a:latin typeface="Bahnschrift Ligh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A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96517286"/>
                  </a:ext>
                </a:extLst>
              </a:tr>
              <a:tr h="687465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</a:pPr>
                      <a:r>
                        <a:rPr lang="ru-RU" sz="1800" b="0" dirty="0">
                          <a:effectLst/>
                          <a:latin typeface="Bahnschrift Light Condensed" panose="020B0502040204020203" pitchFamily="34" charset="0"/>
                        </a:rPr>
                        <a:t>Удельный расход топлива, </a:t>
                      </a:r>
                      <a:r>
                        <a:rPr lang="ru-RU" sz="1800" b="0" dirty="0" err="1">
                          <a:effectLst/>
                          <a:latin typeface="Bahnschrift Light Condensed" panose="020B0502040204020203" pitchFamily="34" charset="0"/>
                        </a:rPr>
                        <a:t>кг.у.т</a:t>
                      </a:r>
                      <a:r>
                        <a:rPr lang="ru-RU" sz="1800" b="0" dirty="0">
                          <a:effectLst/>
                          <a:latin typeface="Bahnschrift Light Condensed" panose="020B0502040204020203" pitchFamily="34" charset="0"/>
                        </a:rPr>
                        <a:t>/Гкал</a:t>
                      </a:r>
                      <a:endParaRPr lang="ru-RU" sz="1800" b="0" dirty="0">
                        <a:effectLst/>
                        <a:latin typeface="Bahnschrift Ligh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A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ru-RU" sz="2400" b="0" dirty="0">
                          <a:effectLst/>
                          <a:latin typeface="Bahnschrift Light Condensed" panose="020B0502040204020203" pitchFamily="34" charset="0"/>
                        </a:rPr>
                        <a:t>175,4</a:t>
                      </a:r>
                      <a:endParaRPr lang="ru-RU" sz="2400" b="0" dirty="0">
                        <a:effectLst/>
                        <a:latin typeface="Bahnschrift Ligh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ru-RU" sz="2400" b="0" dirty="0">
                          <a:effectLst/>
                          <a:latin typeface="Bahnschrift Light Condensed" panose="020B0502040204020203" pitchFamily="34" charset="0"/>
                        </a:rPr>
                        <a:t>149,7</a:t>
                      </a:r>
                      <a:endParaRPr lang="ru-RU" sz="2400" b="0" dirty="0">
                        <a:effectLst/>
                        <a:latin typeface="Bahnschrift Ligh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ru-RU" sz="2800" b="1" dirty="0">
                          <a:effectLst/>
                          <a:latin typeface="Bahnschrift Light Condensed" panose="020B0502040204020203" pitchFamily="34" charset="0"/>
                        </a:rPr>
                        <a:t>14,6 %</a:t>
                      </a:r>
                      <a:endParaRPr lang="ru-RU" sz="2800" b="1" dirty="0">
                        <a:effectLst/>
                        <a:latin typeface="Bahnschrift Ligh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132984735"/>
                  </a:ext>
                </a:extLst>
              </a:tr>
              <a:tr h="839990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</a:pPr>
                      <a:r>
                        <a:rPr lang="ru-RU" sz="1800" b="0" dirty="0">
                          <a:effectLst/>
                          <a:latin typeface="Bahnschrift Light Condensed" panose="020B0502040204020203" pitchFamily="34" charset="0"/>
                        </a:rPr>
                        <a:t>Удельный расход электроэнергии, кВтч/Гкал</a:t>
                      </a:r>
                      <a:endParaRPr lang="ru-RU" sz="1800" b="0" dirty="0">
                        <a:effectLst/>
                        <a:latin typeface="Bahnschrift Ligh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A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ru-RU" sz="2400" b="0" dirty="0">
                          <a:effectLst/>
                          <a:latin typeface="Bahnschrift Light Condensed" panose="020B0502040204020203" pitchFamily="34" charset="0"/>
                        </a:rPr>
                        <a:t>19,4</a:t>
                      </a:r>
                      <a:endParaRPr lang="ru-RU" sz="2400" b="0" dirty="0">
                        <a:effectLst/>
                        <a:latin typeface="Bahnschrift Ligh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ru-RU" sz="2400" b="0" dirty="0">
                          <a:effectLst/>
                          <a:latin typeface="Bahnschrift Light Condensed" panose="020B0502040204020203" pitchFamily="34" charset="0"/>
                        </a:rPr>
                        <a:t>13,8</a:t>
                      </a:r>
                      <a:endParaRPr lang="ru-RU" sz="2400" b="0" dirty="0">
                        <a:effectLst/>
                        <a:latin typeface="Bahnschrift Ligh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ru-RU" sz="2800" b="1" dirty="0">
                          <a:effectLst/>
                          <a:latin typeface="Bahnschrift Light Condensed" panose="020B0502040204020203" pitchFamily="34" charset="0"/>
                        </a:rPr>
                        <a:t>28,8%</a:t>
                      </a:r>
                      <a:endParaRPr lang="ru-RU" sz="2800" b="1" dirty="0">
                        <a:effectLst/>
                        <a:latin typeface="Bahnschrift Ligh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796013053"/>
                  </a:ext>
                </a:extLst>
              </a:tr>
              <a:tr h="687465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</a:pPr>
                      <a:r>
                        <a:rPr lang="ru-RU" sz="1800" b="0" dirty="0">
                          <a:effectLst/>
                          <a:latin typeface="Bahnschrift Light Condensed" panose="020B0502040204020203" pitchFamily="34" charset="0"/>
                        </a:rPr>
                        <a:t>Удельный расход холодной воды, м3/Гкал</a:t>
                      </a:r>
                      <a:endParaRPr lang="ru-RU" sz="1800" b="0" dirty="0">
                        <a:effectLst/>
                        <a:latin typeface="Bahnschrift Ligh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A5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ru-RU" sz="2400" b="0" dirty="0">
                          <a:effectLst/>
                          <a:latin typeface="Bahnschrift Light Condensed" panose="020B0502040204020203" pitchFamily="34" charset="0"/>
                        </a:rPr>
                        <a:t>0,26</a:t>
                      </a:r>
                      <a:endParaRPr lang="ru-RU" sz="2400" b="0" dirty="0">
                        <a:effectLst/>
                        <a:latin typeface="Bahnschrift Ligh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ru-RU" sz="2400" b="0" dirty="0">
                          <a:effectLst/>
                          <a:latin typeface="Bahnschrift Light Condensed" panose="020B0502040204020203" pitchFamily="34" charset="0"/>
                        </a:rPr>
                        <a:t>0,2</a:t>
                      </a:r>
                      <a:endParaRPr lang="ru-RU" sz="2400" b="0" dirty="0">
                        <a:effectLst/>
                        <a:latin typeface="Bahnschrift Ligh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ru-RU" sz="2800" b="1" dirty="0">
                          <a:effectLst/>
                          <a:latin typeface="Bahnschrift Light Condensed" panose="020B0502040204020203" pitchFamily="34" charset="0"/>
                        </a:rPr>
                        <a:t>23%</a:t>
                      </a:r>
                      <a:endParaRPr lang="ru-RU" sz="2800" b="1" dirty="0">
                        <a:effectLst/>
                        <a:latin typeface="Bahnschrift Light Condensed" panose="020B0502040204020203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597448563"/>
                  </a:ext>
                </a:extLst>
              </a:tr>
            </a:tbl>
          </a:graphicData>
        </a:graphic>
      </p:graphicFrame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FC4A71A6-654C-35D2-BDD4-9B5184E68C3A}"/>
              </a:ext>
            </a:extLst>
          </p:cNvPr>
          <p:cNvCxnSpPr>
            <a:cxnSpLocks/>
          </p:cNvCxnSpPr>
          <p:nvPr/>
        </p:nvCxnSpPr>
        <p:spPr>
          <a:xfrm>
            <a:off x="1505881" y="6652022"/>
            <a:ext cx="10053659" cy="0"/>
          </a:xfrm>
          <a:prstGeom prst="line">
            <a:avLst/>
          </a:prstGeom>
          <a:ln>
            <a:solidFill>
              <a:srgbClr val="002A7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Номер слайда 10">
            <a:extLst>
              <a:ext uri="{FF2B5EF4-FFF2-40B4-BE49-F238E27FC236}">
                <a16:creationId xmlns:a16="http://schemas.microsoft.com/office/drawing/2014/main" xmlns="" id="{AADCC45E-C40F-D4C0-227D-F264F8F9C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875" y="6446044"/>
            <a:ext cx="492125" cy="411956"/>
          </a:xfrm>
        </p:spPr>
        <p:txBody>
          <a:bodyPr/>
          <a:lstStyle/>
          <a:p>
            <a:pPr algn="ctr">
              <a:spcBef>
                <a:spcPct val="0"/>
              </a:spcBef>
            </a:pPr>
            <a:fld id="{6464FABC-48F6-439E-B351-40CC5EFD56CB}" type="slidenum">
              <a:rPr lang="ru-RU" sz="2800">
                <a:solidFill>
                  <a:srgbClr val="002A7E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pPr algn="ctr">
                <a:spcBef>
                  <a:spcPct val="0"/>
                </a:spcBef>
              </a:pPr>
              <a:t>7</a:t>
            </a:fld>
            <a:endParaRPr lang="ru-RU" sz="2800" dirty="0">
              <a:solidFill>
                <a:srgbClr val="002A7E"/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4">
            <a:extLst>
              <a:ext uri="{FF2B5EF4-FFF2-40B4-BE49-F238E27FC236}">
                <a16:creationId xmlns:a16="http://schemas.microsoft.com/office/drawing/2014/main" xmlns="" id="{75CC0B91-7782-CFB5-0130-8E80B523D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536" y="6374172"/>
            <a:ext cx="1191846" cy="4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318E07E-3770-4BF1-B545-CD12F5DE53A1}"/>
              </a:ext>
            </a:extLst>
          </p:cNvPr>
          <p:cNvSpPr txBox="1"/>
          <p:nvPr/>
        </p:nvSpPr>
        <p:spPr>
          <a:xfrm>
            <a:off x="10152207" y="5341222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libri Light (Заголовки) текст)"/>
              </a:rPr>
              <a:t>12%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77D0C91-DC7F-4BC0-81D4-5EDF18267034}"/>
              </a:ext>
            </a:extLst>
          </p:cNvPr>
          <p:cNvSpPr txBox="1"/>
          <p:nvPr/>
        </p:nvSpPr>
        <p:spPr>
          <a:xfrm>
            <a:off x="9569996" y="4710961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libri Light (Заголовки) текст)"/>
              </a:rPr>
              <a:t>88%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8259F83-99F7-4D3D-AEEE-97CCD802A100}"/>
              </a:ext>
            </a:extLst>
          </p:cNvPr>
          <p:cNvSpPr txBox="1"/>
          <p:nvPr/>
        </p:nvSpPr>
        <p:spPr>
          <a:xfrm>
            <a:off x="9569996" y="1721818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libri Light (Заголовки) текст)"/>
              </a:rPr>
              <a:t>91%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3CCC098-9891-4634-ADDD-A035B1E0BA27}"/>
              </a:ext>
            </a:extLst>
          </p:cNvPr>
          <p:cNvSpPr txBox="1"/>
          <p:nvPr/>
        </p:nvSpPr>
        <p:spPr>
          <a:xfrm>
            <a:off x="10443312" y="2405584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libri Light (Заголовки) текст)"/>
              </a:rPr>
              <a:t>9%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DD4FC26-EEE1-71DC-5769-1E3D5DD3E9CA}"/>
              </a:ext>
            </a:extLst>
          </p:cNvPr>
          <p:cNvSpPr txBox="1"/>
          <p:nvPr/>
        </p:nvSpPr>
        <p:spPr>
          <a:xfrm>
            <a:off x="0" y="329000"/>
            <a:ext cx="120857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Bahnschrift SemiBold Condensed" panose="020B0502040204020203" pitchFamily="34" charset="0"/>
              </a:rPr>
              <a:t>Программный комплекс онлайн мониторинга потребления и генерации энергетических ресурсов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A6D2ABA-23DB-4380-2FE5-60FCCFE26688}"/>
              </a:ext>
            </a:extLst>
          </p:cNvPr>
          <p:cNvSpPr txBox="1"/>
          <p:nvPr/>
        </p:nvSpPr>
        <p:spPr>
          <a:xfrm>
            <a:off x="323032" y="1010663"/>
            <a:ext cx="63672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Bahnschrift Light SemiCondensed" panose="020B0502040204020203" pitchFamily="34" charset="0"/>
              </a:rPr>
              <a:t>Мониторинг в разрезе всей системы теплоснабжения:</a:t>
            </a:r>
          </a:p>
          <a:p>
            <a:pPr marL="342900" indent="-342900">
              <a:buAutoNum type="arabicPeriod"/>
            </a:pPr>
            <a:r>
              <a:rPr lang="ru-RU" sz="2000" dirty="0">
                <a:latin typeface="Bahnschrift Light SemiCondensed" panose="020B0502040204020203" pitchFamily="34" charset="0"/>
              </a:rPr>
              <a:t>Абоненты</a:t>
            </a:r>
          </a:p>
          <a:p>
            <a:pPr marL="342900" indent="-342900">
              <a:buAutoNum type="arabicPeriod"/>
            </a:pPr>
            <a:r>
              <a:rPr lang="ru-RU" sz="2000" dirty="0">
                <a:latin typeface="Bahnschrift Light SemiCondensed" panose="020B0502040204020203" pitchFamily="34" charset="0"/>
              </a:rPr>
              <a:t>Тепловые сети</a:t>
            </a:r>
          </a:p>
          <a:p>
            <a:pPr marL="342900" indent="-342900">
              <a:buAutoNum type="arabicPeriod"/>
            </a:pPr>
            <a:r>
              <a:rPr lang="ru-RU" sz="2000" dirty="0">
                <a:latin typeface="Bahnschrift Light SemiCondensed" panose="020B0502040204020203" pitchFamily="34" charset="0"/>
              </a:rPr>
              <a:t>Источник тепловой энергии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E4DA36F7-3AEC-0C4C-09A0-CDD954B957EB}"/>
              </a:ext>
            </a:extLst>
          </p:cNvPr>
          <p:cNvCxnSpPr>
            <a:cxnSpLocks/>
          </p:cNvCxnSpPr>
          <p:nvPr/>
        </p:nvCxnSpPr>
        <p:spPr>
          <a:xfrm>
            <a:off x="1505881" y="6652022"/>
            <a:ext cx="10053659" cy="0"/>
          </a:xfrm>
          <a:prstGeom prst="line">
            <a:avLst/>
          </a:prstGeom>
          <a:ln>
            <a:solidFill>
              <a:srgbClr val="002A7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Номер слайда 10">
            <a:extLst>
              <a:ext uri="{FF2B5EF4-FFF2-40B4-BE49-F238E27FC236}">
                <a16:creationId xmlns:a16="http://schemas.microsoft.com/office/drawing/2014/main" xmlns="" id="{266DDEFF-61F1-B331-4D3C-61D408337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875" y="6446044"/>
            <a:ext cx="492125" cy="411956"/>
          </a:xfrm>
        </p:spPr>
        <p:txBody>
          <a:bodyPr/>
          <a:lstStyle/>
          <a:p>
            <a:pPr algn="ctr">
              <a:spcBef>
                <a:spcPct val="0"/>
              </a:spcBef>
            </a:pPr>
            <a:fld id="{6464FABC-48F6-439E-B351-40CC5EFD56CB}" type="slidenum">
              <a:rPr lang="ru-RU" sz="2800">
                <a:solidFill>
                  <a:srgbClr val="002A7E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pPr algn="ctr">
                <a:spcBef>
                  <a:spcPct val="0"/>
                </a:spcBef>
              </a:pPr>
              <a:t>8</a:t>
            </a:fld>
            <a:endParaRPr lang="ru-RU" sz="2800" dirty="0">
              <a:solidFill>
                <a:srgbClr val="002A7E"/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4">
            <a:extLst>
              <a:ext uri="{FF2B5EF4-FFF2-40B4-BE49-F238E27FC236}">
                <a16:creationId xmlns:a16="http://schemas.microsoft.com/office/drawing/2014/main" xmlns="" id="{5106E56C-6ED6-B592-8E67-5AE4ACB76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536" y="6374172"/>
            <a:ext cx="1191846" cy="4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xmlns="" id="{6CBC5B78-1904-FC86-AD04-A0C835475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1040" y="9690"/>
            <a:ext cx="3774758" cy="346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2200" dirty="0">
                <a:solidFill>
                  <a:schemeClr val="accent2"/>
                </a:solidFill>
                <a:latin typeface="Bahnschrift SemiBold Condensed" panose="020B0502040204020203" pitchFamily="34" charset="0"/>
                <a:ea typeface="+mj-ea"/>
                <a:cs typeface="Calibri Light" panose="020F0302020204030204" pitchFamily="34" charset="0"/>
              </a:rPr>
              <a:t>Эффективная эксплуатация объектов 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D2416F40-73BC-675B-F2F8-A58D10BF3695}"/>
              </a:ext>
            </a:extLst>
          </p:cNvPr>
          <p:cNvCxnSpPr>
            <a:cxnSpLocks/>
          </p:cNvCxnSpPr>
          <p:nvPr/>
        </p:nvCxnSpPr>
        <p:spPr>
          <a:xfrm>
            <a:off x="342900" y="190500"/>
            <a:ext cx="7871460" cy="0"/>
          </a:xfrm>
          <a:prstGeom prst="line">
            <a:avLst/>
          </a:prstGeom>
          <a:ln w="1587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31ADD74-24D0-984C-7DBD-6948CE864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84" y="2490449"/>
            <a:ext cx="7182016" cy="3727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A08CC21-F200-6101-3D9D-852BEE487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0959" y="1486888"/>
            <a:ext cx="6490941" cy="4892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54644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468D4FF-5611-6028-FE28-46CEA3D3B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B929615-6BC3-895C-7D87-F92640445B0A}"/>
              </a:ext>
            </a:extLst>
          </p:cNvPr>
          <p:cNvSpPr txBox="1"/>
          <p:nvPr/>
        </p:nvSpPr>
        <p:spPr>
          <a:xfrm>
            <a:off x="10152207" y="5341222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libri Light (Заголовки) текст)"/>
              </a:rPr>
              <a:t>12%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B1B985A-2A09-13E3-F75D-C3E3AC606227}"/>
              </a:ext>
            </a:extLst>
          </p:cNvPr>
          <p:cNvSpPr txBox="1"/>
          <p:nvPr/>
        </p:nvSpPr>
        <p:spPr>
          <a:xfrm>
            <a:off x="9569996" y="4710961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libri Light (Заголовки) текст)"/>
              </a:rPr>
              <a:t>88%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8C53D13-8DFD-3821-AE82-D2B0BFCD88F5}"/>
              </a:ext>
            </a:extLst>
          </p:cNvPr>
          <p:cNvSpPr txBox="1"/>
          <p:nvPr/>
        </p:nvSpPr>
        <p:spPr>
          <a:xfrm>
            <a:off x="9569996" y="1721818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libri Light (Заголовки) текст)"/>
              </a:rPr>
              <a:t>91%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18093EB-DADD-F71E-561F-5C0B13488A5E}"/>
              </a:ext>
            </a:extLst>
          </p:cNvPr>
          <p:cNvSpPr txBox="1"/>
          <p:nvPr/>
        </p:nvSpPr>
        <p:spPr>
          <a:xfrm>
            <a:off x="10443312" y="2405584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libri Light (Заголовки) текст)"/>
              </a:rPr>
              <a:t>9%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40BF057-6204-13F9-5ED4-10552B22F3B5}"/>
              </a:ext>
            </a:extLst>
          </p:cNvPr>
          <p:cNvSpPr txBox="1"/>
          <p:nvPr/>
        </p:nvSpPr>
        <p:spPr>
          <a:xfrm>
            <a:off x="289283" y="136522"/>
            <a:ext cx="11582338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latin typeface="Bahnschrift SemiBold Condensed" panose="020B0502040204020203" pitchFamily="34" charset="0"/>
              </a:rPr>
              <a:t>Контроль работы котельной: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latin typeface="Bahnschrift Light SemiCondensed" panose="020B0502040204020203" pitchFamily="34" charset="0"/>
              </a:rPr>
              <a:t>Потребление энергетических ресурсов (8 параметров)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latin typeface="Bahnschrift Light SemiCondensed" panose="020B0502040204020203" pitchFamily="34" charset="0"/>
              </a:rPr>
              <a:t>Температурный и гидравлический режимы (5 параметров)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latin typeface="Bahnschrift Light SemiCondensed" panose="020B0502040204020203" pitchFamily="34" charset="0"/>
              </a:rPr>
              <a:t>Оптимизации режима и количества основного и вспомогательного оборудования, находящегося в работе (12 параметров)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latin typeface="Bahnschrift Light SemiCondensed" panose="020B0502040204020203" pitchFamily="34" charset="0"/>
              </a:rPr>
              <a:t>Общие нештатные ситуации (14 параметров)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CD2F2E74-F080-76F8-9ADF-320950A21453}"/>
              </a:ext>
            </a:extLst>
          </p:cNvPr>
          <p:cNvCxnSpPr>
            <a:cxnSpLocks/>
          </p:cNvCxnSpPr>
          <p:nvPr/>
        </p:nvCxnSpPr>
        <p:spPr>
          <a:xfrm>
            <a:off x="1505881" y="6652022"/>
            <a:ext cx="10053659" cy="0"/>
          </a:xfrm>
          <a:prstGeom prst="line">
            <a:avLst/>
          </a:prstGeom>
          <a:ln>
            <a:solidFill>
              <a:srgbClr val="002A7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Номер слайда 10">
            <a:extLst>
              <a:ext uri="{FF2B5EF4-FFF2-40B4-BE49-F238E27FC236}">
                <a16:creationId xmlns:a16="http://schemas.microsoft.com/office/drawing/2014/main" xmlns="" id="{A9573322-2D12-4614-E6C0-B5DB78268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9875" y="6446044"/>
            <a:ext cx="492125" cy="411956"/>
          </a:xfrm>
        </p:spPr>
        <p:txBody>
          <a:bodyPr/>
          <a:lstStyle/>
          <a:p>
            <a:pPr algn="ctr">
              <a:spcBef>
                <a:spcPct val="0"/>
              </a:spcBef>
            </a:pPr>
            <a:fld id="{6464FABC-48F6-439E-B351-40CC5EFD56CB}" type="slidenum">
              <a:rPr lang="ru-RU" sz="2800">
                <a:solidFill>
                  <a:srgbClr val="002A7E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pPr algn="ctr">
                <a:spcBef>
                  <a:spcPct val="0"/>
                </a:spcBef>
              </a:pPr>
              <a:t>9</a:t>
            </a:fld>
            <a:endParaRPr lang="ru-RU" sz="2800" dirty="0">
              <a:solidFill>
                <a:srgbClr val="002A7E"/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4">
            <a:extLst>
              <a:ext uri="{FF2B5EF4-FFF2-40B4-BE49-F238E27FC236}">
                <a16:creationId xmlns:a16="http://schemas.microsoft.com/office/drawing/2014/main" xmlns="" id="{F9051079-EFBF-B40B-398D-52AEDC355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536" y="6374172"/>
            <a:ext cx="1191846" cy="4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xmlns="" id="{0EA24839-6B21-47C8-3659-73CFCB400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1040" y="9690"/>
            <a:ext cx="3774758" cy="346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2200" dirty="0">
                <a:solidFill>
                  <a:schemeClr val="accent2"/>
                </a:solidFill>
                <a:latin typeface="Bahnschrift SemiBold Condensed" panose="020B0502040204020203" pitchFamily="34" charset="0"/>
                <a:ea typeface="+mj-ea"/>
                <a:cs typeface="Calibri Light" panose="020F0302020204030204" pitchFamily="34" charset="0"/>
              </a:rPr>
              <a:t>Эффективная эксплуатация объектов 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2F4BFA51-81C8-0EA8-3B5C-796942F0FAA2}"/>
              </a:ext>
            </a:extLst>
          </p:cNvPr>
          <p:cNvCxnSpPr>
            <a:cxnSpLocks/>
          </p:cNvCxnSpPr>
          <p:nvPr/>
        </p:nvCxnSpPr>
        <p:spPr>
          <a:xfrm>
            <a:off x="342900" y="190500"/>
            <a:ext cx="7871460" cy="0"/>
          </a:xfrm>
          <a:prstGeom prst="line">
            <a:avLst/>
          </a:prstGeom>
          <a:ln w="1587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9D7B915-0BE4-630C-C011-A51CD4758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71" y="2468047"/>
            <a:ext cx="7853318" cy="3810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DBCFDA2-487E-1DFD-AAD9-774442FDD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2661" y="3984971"/>
            <a:ext cx="7265397" cy="2324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68488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7608</TotalTime>
  <Words>748</Words>
  <Application>Microsoft Office PowerPoint</Application>
  <PresentationFormat>Произвольный</PresentationFormat>
  <Paragraphs>178</Paragraphs>
  <Slides>13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30" baseType="lpstr">
      <vt:lpstr>Arial</vt:lpstr>
      <vt:lpstr>Arial Black</vt:lpstr>
      <vt:lpstr>Wingdings</vt:lpstr>
      <vt:lpstr>Times New Roman</vt:lpstr>
      <vt:lpstr>Candara Light</vt:lpstr>
      <vt:lpstr>Bahnschrift Condensed</vt:lpstr>
      <vt:lpstr>Cascadia Mono Light</vt:lpstr>
      <vt:lpstr>Aptos</vt:lpstr>
      <vt:lpstr>Yu Gothic UI Semilight</vt:lpstr>
      <vt:lpstr>Bahnschrift Light SemiCondensed</vt:lpstr>
      <vt:lpstr>Bahnschrift SemiBold Condensed</vt:lpstr>
      <vt:lpstr>Calibri Light</vt:lpstr>
      <vt:lpstr>Calibri</vt:lpstr>
      <vt:lpstr>Calibri Light (Заголовки) текст)</vt:lpstr>
      <vt:lpstr>Bahnschrift Light</vt:lpstr>
      <vt:lpstr>Bahnschrift Light Condensed</vt:lpstr>
      <vt:lpstr>Тема Office</vt:lpstr>
      <vt:lpstr>Опыт внедрения передовых технологий при проектировании, строительстве и эксплуатации объектов теплоснабжения ООО «ТЕПЛОЭНЕРГО», импортозамещение</vt:lpstr>
      <vt:lpstr>Характеристика организации</vt:lpstr>
      <vt:lpstr>Проектирование объектов теплоснабжения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ХОДЕ РЕМОНТНОЙ КОМПАНИИ И ПОДГОТОВКЕ К ОТОПИТЕЛЬНОМУ СЕЗОНУ 2021/2022 гг.</dc:title>
  <dc:creator>Хохряков Вячеслав Сергеевич</dc:creator>
  <cp:lastModifiedBy>Чмуль Валерий Николаевич</cp:lastModifiedBy>
  <cp:revision>249</cp:revision>
  <cp:lastPrinted>2024-08-30T07:56:27Z</cp:lastPrinted>
  <dcterms:created xsi:type="dcterms:W3CDTF">2021-07-08T07:26:59Z</dcterms:created>
  <dcterms:modified xsi:type="dcterms:W3CDTF">2024-11-08T08:45:57Z</dcterms:modified>
</cp:coreProperties>
</file>